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83" r:id="rId22"/>
    <p:sldId id="276" r:id="rId23"/>
    <p:sldId id="277" r:id="rId24"/>
    <p:sldId id="278" r:id="rId25"/>
    <p:sldId id="279" r:id="rId26"/>
    <p:sldId id="280" r:id="rId27"/>
    <p:sldId id="281" r:id="rId28"/>
    <p:sldId id="282"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p:scale>
          <a:sx n="50" d="100"/>
          <a:sy n="50" d="100"/>
        </p:scale>
        <p:origin x="389" y="3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671F98-2014-43E2-BEE7-DF5B0B5AB835}" type="doc">
      <dgm:prSet loTypeId="urn:microsoft.com/office/officeart/2005/8/layout/vList3" loCatId="list" qsTypeId="urn:microsoft.com/office/officeart/2005/8/quickstyle/simple1" qsCatId="simple" csTypeId="urn:microsoft.com/office/officeart/2005/8/colors/accent1_2" csCatId="accent1" phldr="1"/>
      <dgm:spPr/>
    </dgm:pt>
    <dgm:pt modelId="{E13D4ACB-EFDD-4C89-A911-EB6ECFED11B1}">
      <dgm:prSet phldrT="[Текст]" custT="1"/>
      <dgm:spPr/>
      <dgm:t>
        <a:bodyPr/>
        <a:lstStyle/>
        <a:p>
          <a:r>
            <a:rPr lang="ru-RU" sz="2400" dirty="0">
              <a:latin typeface="Times New Roman" panose="02020603050405020304" pitchFamily="18" charset="0"/>
              <a:cs typeface="Times New Roman" panose="02020603050405020304" pitchFamily="18" charset="0"/>
            </a:rPr>
            <a:t>Первая функция осуществляется благодаря рыночному механизму спроса и предложения, именно под воздействием соотношения спроса и предложения определяются курсы обмена одной валюты на другую. Кроме этого, национальный регулятор с помощью валютных интервенций может оказывать воздействие на курс национальной валюты, проводя валютные интервенции, и таким образом, увеличивая предложение иностранной валюты на рынке, происходит укрепление курса национальной валюты.</a:t>
          </a:r>
        </a:p>
      </dgm:t>
    </dgm:pt>
    <dgm:pt modelId="{A1ED4CB3-1587-4CEE-983B-53A9DC95A339}" type="parTrans" cxnId="{EEE3813D-6047-4980-8B45-75E6D68CEA1B}">
      <dgm:prSet/>
      <dgm:spPr/>
      <dgm:t>
        <a:bodyPr/>
        <a:lstStyle/>
        <a:p>
          <a:endParaRPr lang="ru-RU"/>
        </a:p>
      </dgm:t>
    </dgm:pt>
    <dgm:pt modelId="{3ABDBF7A-0FA7-43FF-A11F-5457CBC6D052}" type="sibTrans" cxnId="{EEE3813D-6047-4980-8B45-75E6D68CEA1B}">
      <dgm:prSet/>
      <dgm:spPr/>
      <dgm:t>
        <a:bodyPr/>
        <a:lstStyle/>
        <a:p>
          <a:endParaRPr lang="ru-RU"/>
        </a:p>
      </dgm:t>
    </dgm:pt>
    <dgm:pt modelId="{85583CF8-2390-4E99-BABC-E1E7E53C884F}">
      <dgm:prSet phldrT="[Текст]" custT="1"/>
      <dgm:spPr/>
      <dgm:t>
        <a:bodyPr/>
        <a:lstStyle/>
        <a:p>
          <a:r>
            <a:rPr lang="ru-RU" sz="2400" dirty="0">
              <a:latin typeface="Times New Roman" panose="02020603050405020304" pitchFamily="18" charset="0"/>
              <a:cs typeface="Times New Roman" panose="02020603050405020304" pitchFamily="18" charset="0"/>
            </a:rPr>
            <a:t>Функция обслуживания внешнеэкономической деятельности проявляется в том, что экономическим агентам для осуществления расчетов по внешнеэкономическим контрактам необходимо покупать различную иностранную валюту, которая и является активом валютного рынка.</a:t>
          </a:r>
        </a:p>
      </dgm:t>
    </dgm:pt>
    <dgm:pt modelId="{37CBF8BE-AF9F-4280-8965-44BC86E1E61A}" type="parTrans" cxnId="{95648912-A205-4FBA-A09A-A5EF4FE73FFB}">
      <dgm:prSet/>
      <dgm:spPr/>
      <dgm:t>
        <a:bodyPr/>
        <a:lstStyle/>
        <a:p>
          <a:endParaRPr lang="ru-RU"/>
        </a:p>
      </dgm:t>
    </dgm:pt>
    <dgm:pt modelId="{02CC948B-BCDC-437D-9795-51BED4E104D9}" type="sibTrans" cxnId="{95648912-A205-4FBA-A09A-A5EF4FE73FFB}">
      <dgm:prSet/>
      <dgm:spPr/>
      <dgm:t>
        <a:bodyPr/>
        <a:lstStyle/>
        <a:p>
          <a:endParaRPr lang="ru-RU"/>
        </a:p>
      </dgm:t>
    </dgm:pt>
    <dgm:pt modelId="{D0453A5F-55BE-4973-B0B1-3E0AEDA814E1}">
      <dgm:prSet phldrT="[Текст]" custT="1"/>
      <dgm:spPr/>
      <dgm:t>
        <a:bodyPr/>
        <a:lstStyle/>
        <a:p>
          <a:r>
            <a:rPr lang="ru-RU" sz="2400" dirty="0">
              <a:latin typeface="Times New Roman" panose="02020603050405020304" pitchFamily="18" charset="0"/>
              <a:cs typeface="Times New Roman" panose="02020603050405020304" pitchFamily="18" charset="0"/>
            </a:rPr>
            <a:t>Функция диверсификации валютных активов заключается в том, что валютный рынок предоставляет своим операторам возможность формировать портфели активов, выраженных в разных валютах, и таким образом снижать валютный риск.</a:t>
          </a:r>
        </a:p>
      </dgm:t>
    </dgm:pt>
    <dgm:pt modelId="{E0845E96-4B1F-413C-AE99-4F2FF3D0F111}" type="parTrans" cxnId="{16D7B92D-EE14-435A-8977-E332AEBCDCDC}">
      <dgm:prSet/>
      <dgm:spPr/>
      <dgm:t>
        <a:bodyPr/>
        <a:lstStyle/>
        <a:p>
          <a:endParaRPr lang="ru-RU"/>
        </a:p>
      </dgm:t>
    </dgm:pt>
    <dgm:pt modelId="{D08CA888-EAD5-458E-ADD6-010597CB7715}" type="sibTrans" cxnId="{16D7B92D-EE14-435A-8977-E332AEBCDCDC}">
      <dgm:prSet/>
      <dgm:spPr/>
      <dgm:t>
        <a:bodyPr/>
        <a:lstStyle/>
        <a:p>
          <a:endParaRPr lang="ru-RU"/>
        </a:p>
      </dgm:t>
    </dgm:pt>
    <dgm:pt modelId="{FE1082C6-1478-4C76-8D3D-2CF822D8DE90}" type="pres">
      <dgm:prSet presAssocID="{90671F98-2014-43E2-BEE7-DF5B0B5AB835}" presName="linearFlow" presStyleCnt="0">
        <dgm:presLayoutVars>
          <dgm:dir/>
          <dgm:resizeHandles val="exact"/>
        </dgm:presLayoutVars>
      </dgm:prSet>
      <dgm:spPr/>
    </dgm:pt>
    <dgm:pt modelId="{C0C58CEF-42B9-438F-A777-612594693D95}" type="pres">
      <dgm:prSet presAssocID="{E13D4ACB-EFDD-4C89-A911-EB6ECFED11B1}" presName="composite" presStyleCnt="0"/>
      <dgm:spPr/>
    </dgm:pt>
    <dgm:pt modelId="{A7ECD9D2-D116-4E3E-9427-8C6A349323CA}" type="pres">
      <dgm:prSet presAssocID="{E13D4ACB-EFDD-4C89-A911-EB6ECFED11B1}" presName="imgShp" presStyleLbl="fgImgPlace1" presStyleIdx="0" presStyleCnt="3" custScaleX="47875" custScaleY="99017" custLinFactX="-42832" custLinFactNeighborX="-100000" custLinFactNeighborY="-3439"/>
      <dgm:spPr/>
    </dgm:pt>
    <dgm:pt modelId="{7C5EC020-8A95-4878-95B1-5C61097EACF9}" type="pres">
      <dgm:prSet presAssocID="{E13D4ACB-EFDD-4C89-A911-EB6ECFED11B1}" presName="txShp" presStyleLbl="node1" presStyleIdx="0" presStyleCnt="3" custScaleX="150376" custScaleY="198189">
        <dgm:presLayoutVars>
          <dgm:bulletEnabled val="1"/>
        </dgm:presLayoutVars>
      </dgm:prSet>
      <dgm:spPr/>
    </dgm:pt>
    <dgm:pt modelId="{823DCAB5-CF4C-4C21-AFC1-3B27C4DDBFEC}" type="pres">
      <dgm:prSet presAssocID="{3ABDBF7A-0FA7-43FF-A11F-5457CBC6D052}" presName="spacing" presStyleCnt="0"/>
      <dgm:spPr/>
    </dgm:pt>
    <dgm:pt modelId="{42424640-4ABA-4F19-8A2B-FBED7F1F8EAF}" type="pres">
      <dgm:prSet presAssocID="{85583CF8-2390-4E99-BABC-E1E7E53C884F}" presName="composite" presStyleCnt="0"/>
      <dgm:spPr/>
    </dgm:pt>
    <dgm:pt modelId="{69A0A843-7CCC-46D0-B067-651CD596D83E}" type="pres">
      <dgm:prSet presAssocID="{85583CF8-2390-4E99-BABC-E1E7E53C884F}" presName="imgShp" presStyleLbl="fgImgPlace1" presStyleIdx="1" presStyleCnt="3" custScaleX="48096" custScaleY="108753" custLinFactX="-41069" custLinFactNeighborX="-100000" custLinFactNeighborY="-4319"/>
      <dgm:spPr/>
    </dgm:pt>
    <dgm:pt modelId="{0B5F44FD-CBA0-4A4D-BA9E-ACB03CCFAAB5}" type="pres">
      <dgm:prSet presAssocID="{85583CF8-2390-4E99-BABC-E1E7E53C884F}" presName="txShp" presStyleLbl="node1" presStyleIdx="1" presStyleCnt="3" custScaleX="150165" custScaleY="146528" custLinFactNeighborX="315" custLinFactNeighborY="-4356">
        <dgm:presLayoutVars>
          <dgm:bulletEnabled val="1"/>
        </dgm:presLayoutVars>
      </dgm:prSet>
      <dgm:spPr/>
    </dgm:pt>
    <dgm:pt modelId="{CAEC678E-A876-42CF-B57A-C8F3EE6A7FD9}" type="pres">
      <dgm:prSet presAssocID="{02CC948B-BCDC-437D-9795-51BED4E104D9}" presName="spacing" presStyleCnt="0"/>
      <dgm:spPr/>
    </dgm:pt>
    <dgm:pt modelId="{B9695FDF-F081-4D20-9DFD-27FD8756811A}" type="pres">
      <dgm:prSet presAssocID="{D0453A5F-55BE-4973-B0B1-3E0AEDA814E1}" presName="composite" presStyleCnt="0"/>
      <dgm:spPr/>
    </dgm:pt>
    <dgm:pt modelId="{57785D90-4206-4492-AD06-385E0C6033FF}" type="pres">
      <dgm:prSet presAssocID="{D0453A5F-55BE-4973-B0B1-3E0AEDA814E1}" presName="imgShp" presStyleLbl="fgImgPlace1" presStyleIdx="2" presStyleCnt="3" custScaleX="45918" custScaleY="94649" custLinFactX="-42418" custLinFactNeighborX="-100000" custLinFactNeighborY="20"/>
      <dgm:spPr/>
    </dgm:pt>
    <dgm:pt modelId="{FD7DC9B5-6AB7-4819-B91B-D579FCEB58C8}" type="pres">
      <dgm:prSet presAssocID="{D0453A5F-55BE-4973-B0B1-3E0AEDA814E1}" presName="txShp" presStyleLbl="node1" presStyleIdx="2" presStyleCnt="3" custScaleX="150376" custScaleY="151271">
        <dgm:presLayoutVars>
          <dgm:bulletEnabled val="1"/>
        </dgm:presLayoutVars>
      </dgm:prSet>
      <dgm:spPr/>
    </dgm:pt>
  </dgm:ptLst>
  <dgm:cxnLst>
    <dgm:cxn modelId="{95648912-A205-4FBA-A09A-A5EF4FE73FFB}" srcId="{90671F98-2014-43E2-BEE7-DF5B0B5AB835}" destId="{85583CF8-2390-4E99-BABC-E1E7E53C884F}" srcOrd="1" destOrd="0" parTransId="{37CBF8BE-AF9F-4280-8965-44BC86E1E61A}" sibTransId="{02CC948B-BCDC-437D-9795-51BED4E104D9}"/>
    <dgm:cxn modelId="{FCD01413-256A-43FC-996D-31FF6BBE2123}" type="presOf" srcId="{E13D4ACB-EFDD-4C89-A911-EB6ECFED11B1}" destId="{7C5EC020-8A95-4878-95B1-5C61097EACF9}" srcOrd="0" destOrd="0" presId="urn:microsoft.com/office/officeart/2005/8/layout/vList3"/>
    <dgm:cxn modelId="{16D7B92D-EE14-435A-8977-E332AEBCDCDC}" srcId="{90671F98-2014-43E2-BEE7-DF5B0B5AB835}" destId="{D0453A5F-55BE-4973-B0B1-3E0AEDA814E1}" srcOrd="2" destOrd="0" parTransId="{E0845E96-4B1F-413C-AE99-4F2FF3D0F111}" sibTransId="{D08CA888-EAD5-458E-ADD6-010597CB7715}"/>
    <dgm:cxn modelId="{F08FAA3A-6640-4E57-B487-67FD226F58D7}" type="presOf" srcId="{D0453A5F-55BE-4973-B0B1-3E0AEDA814E1}" destId="{FD7DC9B5-6AB7-4819-B91B-D579FCEB58C8}" srcOrd="0" destOrd="0" presId="urn:microsoft.com/office/officeart/2005/8/layout/vList3"/>
    <dgm:cxn modelId="{EEE3813D-6047-4980-8B45-75E6D68CEA1B}" srcId="{90671F98-2014-43E2-BEE7-DF5B0B5AB835}" destId="{E13D4ACB-EFDD-4C89-A911-EB6ECFED11B1}" srcOrd="0" destOrd="0" parTransId="{A1ED4CB3-1587-4CEE-983B-53A9DC95A339}" sibTransId="{3ABDBF7A-0FA7-43FF-A11F-5457CBC6D052}"/>
    <dgm:cxn modelId="{6FCF226F-AECF-4503-A751-F0B83655A00A}" type="presOf" srcId="{90671F98-2014-43E2-BEE7-DF5B0B5AB835}" destId="{FE1082C6-1478-4C76-8D3D-2CF822D8DE90}" srcOrd="0" destOrd="0" presId="urn:microsoft.com/office/officeart/2005/8/layout/vList3"/>
    <dgm:cxn modelId="{4192E5C8-41FC-4F4D-A57B-429268838196}" type="presOf" srcId="{85583CF8-2390-4E99-BABC-E1E7E53C884F}" destId="{0B5F44FD-CBA0-4A4D-BA9E-ACB03CCFAAB5}" srcOrd="0" destOrd="0" presId="urn:microsoft.com/office/officeart/2005/8/layout/vList3"/>
    <dgm:cxn modelId="{F4DE8853-F42B-4B47-B003-2EF3097F5F36}" type="presParOf" srcId="{FE1082C6-1478-4C76-8D3D-2CF822D8DE90}" destId="{C0C58CEF-42B9-438F-A777-612594693D95}" srcOrd="0" destOrd="0" presId="urn:microsoft.com/office/officeart/2005/8/layout/vList3"/>
    <dgm:cxn modelId="{D2F17C80-682A-4D6B-AC7F-A342AFB012FB}" type="presParOf" srcId="{C0C58CEF-42B9-438F-A777-612594693D95}" destId="{A7ECD9D2-D116-4E3E-9427-8C6A349323CA}" srcOrd="0" destOrd="0" presId="urn:microsoft.com/office/officeart/2005/8/layout/vList3"/>
    <dgm:cxn modelId="{7218B2CF-3241-4052-979E-9813EB1412EF}" type="presParOf" srcId="{C0C58CEF-42B9-438F-A777-612594693D95}" destId="{7C5EC020-8A95-4878-95B1-5C61097EACF9}" srcOrd="1" destOrd="0" presId="urn:microsoft.com/office/officeart/2005/8/layout/vList3"/>
    <dgm:cxn modelId="{A540BEAD-2062-4995-86B6-54D9AB72F313}" type="presParOf" srcId="{FE1082C6-1478-4C76-8D3D-2CF822D8DE90}" destId="{823DCAB5-CF4C-4C21-AFC1-3B27C4DDBFEC}" srcOrd="1" destOrd="0" presId="urn:microsoft.com/office/officeart/2005/8/layout/vList3"/>
    <dgm:cxn modelId="{8872B218-D383-47D6-80C9-856ABFFCFB57}" type="presParOf" srcId="{FE1082C6-1478-4C76-8D3D-2CF822D8DE90}" destId="{42424640-4ABA-4F19-8A2B-FBED7F1F8EAF}" srcOrd="2" destOrd="0" presId="urn:microsoft.com/office/officeart/2005/8/layout/vList3"/>
    <dgm:cxn modelId="{52CD428C-FD8F-4E7F-8180-68D4F7B3C5A3}" type="presParOf" srcId="{42424640-4ABA-4F19-8A2B-FBED7F1F8EAF}" destId="{69A0A843-7CCC-46D0-B067-651CD596D83E}" srcOrd="0" destOrd="0" presId="urn:microsoft.com/office/officeart/2005/8/layout/vList3"/>
    <dgm:cxn modelId="{81E9837B-D77B-4FBA-AAC6-B1677AB12274}" type="presParOf" srcId="{42424640-4ABA-4F19-8A2B-FBED7F1F8EAF}" destId="{0B5F44FD-CBA0-4A4D-BA9E-ACB03CCFAAB5}" srcOrd="1" destOrd="0" presId="urn:microsoft.com/office/officeart/2005/8/layout/vList3"/>
    <dgm:cxn modelId="{B60AB757-0BBF-479B-ACD6-3576D86EE102}" type="presParOf" srcId="{FE1082C6-1478-4C76-8D3D-2CF822D8DE90}" destId="{CAEC678E-A876-42CF-B57A-C8F3EE6A7FD9}" srcOrd="3" destOrd="0" presId="urn:microsoft.com/office/officeart/2005/8/layout/vList3"/>
    <dgm:cxn modelId="{BA99D33F-B22E-4454-9382-9AC1E4D9212C}" type="presParOf" srcId="{FE1082C6-1478-4C76-8D3D-2CF822D8DE90}" destId="{B9695FDF-F081-4D20-9DFD-27FD8756811A}" srcOrd="4" destOrd="0" presId="urn:microsoft.com/office/officeart/2005/8/layout/vList3"/>
    <dgm:cxn modelId="{E764E925-E0F8-40CC-8AD9-B6CA8CF98B2A}" type="presParOf" srcId="{B9695FDF-F081-4D20-9DFD-27FD8756811A}" destId="{57785D90-4206-4492-AD06-385E0C6033FF}" srcOrd="0" destOrd="0" presId="urn:microsoft.com/office/officeart/2005/8/layout/vList3"/>
    <dgm:cxn modelId="{59831C9C-E528-4146-BB21-CE342C42D867}" type="presParOf" srcId="{B9695FDF-F081-4D20-9DFD-27FD8756811A}" destId="{FD7DC9B5-6AB7-4819-B91B-D579FCEB58C8}"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F47A0B-6362-45E0-94B2-399AD11D696F}" type="doc">
      <dgm:prSet loTypeId="urn:microsoft.com/office/officeart/2005/8/layout/vList3" loCatId="list" qsTypeId="urn:microsoft.com/office/officeart/2005/8/quickstyle/simple1" qsCatId="simple" csTypeId="urn:microsoft.com/office/officeart/2005/8/colors/accent1_2" csCatId="accent1" phldr="1"/>
      <dgm:spPr/>
    </dgm:pt>
    <dgm:pt modelId="{E1E27D81-68EA-45BE-B25A-4CB7822D2391}">
      <dgm:prSet custT="1"/>
      <dgm:spPr/>
      <dgm:t>
        <a:bodyPr/>
        <a:lstStyle/>
        <a:p>
          <a:r>
            <a:rPr lang="ru-RU" sz="3200" dirty="0">
              <a:latin typeface="Times New Roman" panose="02020603050405020304" pitchFamily="18" charset="0"/>
              <a:cs typeface="Times New Roman" panose="02020603050405020304" pitchFamily="18" charset="0"/>
            </a:rPr>
            <a:t>Функция страхования (хеджирования) валютных рисков обеспечивается наличием </a:t>
          </a:r>
          <a:r>
            <a:rPr lang="ru-RU" sz="3200" dirty="0" err="1">
              <a:latin typeface="Times New Roman" panose="02020603050405020304" pitchFamily="18" charset="0"/>
              <a:cs typeface="Times New Roman" panose="02020603050405020304" pitchFamily="18" charset="0"/>
            </a:rPr>
            <a:t>спотового</a:t>
          </a:r>
          <a:r>
            <a:rPr lang="ru-RU" sz="3200" dirty="0">
              <a:latin typeface="Times New Roman" panose="02020603050405020304" pitchFamily="18" charset="0"/>
              <a:cs typeface="Times New Roman" panose="02020603050405020304" pitchFamily="18" charset="0"/>
            </a:rPr>
            <a:t> и срочного сегментов валютного рынка; с помощью открытия разнонаправленных позиций на </a:t>
          </a:r>
          <a:r>
            <a:rPr lang="ru-RU" sz="3200" dirty="0" err="1">
              <a:latin typeface="Times New Roman" panose="02020603050405020304" pitchFamily="18" charset="0"/>
              <a:cs typeface="Times New Roman" panose="02020603050405020304" pitchFamily="18" charset="0"/>
            </a:rPr>
            <a:t>спотовом</a:t>
          </a:r>
          <a:r>
            <a:rPr lang="ru-RU" sz="3200" dirty="0">
              <a:latin typeface="Times New Roman" panose="02020603050405020304" pitchFamily="18" charset="0"/>
              <a:cs typeface="Times New Roman" panose="02020603050405020304" pitchFamily="18" charset="0"/>
            </a:rPr>
            <a:t> и срочном сегментах валютного рынка снижается валютный риск.</a:t>
          </a:r>
        </a:p>
      </dgm:t>
    </dgm:pt>
    <dgm:pt modelId="{D70A373E-5D86-444E-AAC5-4FE9B46567AB}" type="parTrans" cxnId="{F42A1DFB-151C-46AF-A9B7-E694158DF3AA}">
      <dgm:prSet/>
      <dgm:spPr/>
      <dgm:t>
        <a:bodyPr/>
        <a:lstStyle/>
        <a:p>
          <a:endParaRPr lang="ru-RU"/>
        </a:p>
      </dgm:t>
    </dgm:pt>
    <dgm:pt modelId="{7108895D-4799-4D13-85D7-4A945AE727DF}" type="sibTrans" cxnId="{F42A1DFB-151C-46AF-A9B7-E694158DF3AA}">
      <dgm:prSet/>
      <dgm:spPr/>
      <dgm:t>
        <a:bodyPr/>
        <a:lstStyle/>
        <a:p>
          <a:endParaRPr lang="ru-RU"/>
        </a:p>
      </dgm:t>
    </dgm:pt>
    <dgm:pt modelId="{D7D0751F-D710-4A50-B4A6-C2DF1EED2C68}">
      <dgm:prSet custT="1"/>
      <dgm:spPr/>
      <dgm:t>
        <a:bodyPr/>
        <a:lstStyle/>
        <a:p>
          <a:r>
            <a:rPr lang="ru-RU" sz="3200">
              <a:latin typeface="Times New Roman" panose="02020603050405020304" pitchFamily="18" charset="0"/>
              <a:cs typeface="Times New Roman" panose="02020603050405020304" pitchFamily="18" charset="0"/>
            </a:rPr>
            <a:t>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покупки-продажи различных иностранных валют.</a:t>
          </a:r>
        </a:p>
      </dgm:t>
    </dgm:pt>
    <dgm:pt modelId="{63EE82B7-ED5D-4CC5-A3B6-56799E63DBBF}" type="parTrans" cxnId="{0DD27582-4CD9-4E4B-8DC7-962D657882F2}">
      <dgm:prSet/>
      <dgm:spPr/>
      <dgm:t>
        <a:bodyPr/>
        <a:lstStyle/>
        <a:p>
          <a:endParaRPr lang="ru-RU"/>
        </a:p>
      </dgm:t>
    </dgm:pt>
    <dgm:pt modelId="{73D80515-740F-4126-B6C1-8955B1D6EDF0}" type="sibTrans" cxnId="{0DD27582-4CD9-4E4B-8DC7-962D657882F2}">
      <dgm:prSet/>
      <dgm:spPr/>
      <dgm:t>
        <a:bodyPr/>
        <a:lstStyle/>
        <a:p>
          <a:endParaRPr lang="ru-RU"/>
        </a:p>
      </dgm:t>
    </dgm:pt>
    <dgm:pt modelId="{5B53FC6B-FBF1-49D9-AF10-A9D2566D96B7}" type="pres">
      <dgm:prSet presAssocID="{42F47A0B-6362-45E0-94B2-399AD11D696F}" presName="linearFlow" presStyleCnt="0">
        <dgm:presLayoutVars>
          <dgm:dir/>
          <dgm:resizeHandles val="exact"/>
        </dgm:presLayoutVars>
      </dgm:prSet>
      <dgm:spPr/>
    </dgm:pt>
    <dgm:pt modelId="{DADEF636-8234-41E5-B377-C27D0F73702D}" type="pres">
      <dgm:prSet presAssocID="{E1E27D81-68EA-45BE-B25A-4CB7822D2391}" presName="composite" presStyleCnt="0"/>
      <dgm:spPr/>
    </dgm:pt>
    <dgm:pt modelId="{85502874-3BC5-42A1-B89E-FD214752AAF6}" type="pres">
      <dgm:prSet presAssocID="{E1E27D81-68EA-45BE-B25A-4CB7822D2391}" presName="imgShp" presStyleLbl="fgImgPlace1" presStyleIdx="0" presStyleCnt="2" custScaleX="33066" custScaleY="59629" custLinFactNeighborX="-67212"/>
      <dgm:spPr/>
    </dgm:pt>
    <dgm:pt modelId="{E3243C02-3F54-4942-B7BA-A6D827E7A844}" type="pres">
      <dgm:prSet presAssocID="{E1E27D81-68EA-45BE-B25A-4CB7822D2391}" presName="txShp" presStyleLbl="node1" presStyleIdx="0" presStyleCnt="2" custScaleX="150376" custLinFactNeighborX="17748" custLinFactNeighborY="1003">
        <dgm:presLayoutVars>
          <dgm:bulletEnabled val="1"/>
        </dgm:presLayoutVars>
      </dgm:prSet>
      <dgm:spPr/>
    </dgm:pt>
    <dgm:pt modelId="{8432550E-A857-4685-AE65-B10D9AE6A122}" type="pres">
      <dgm:prSet presAssocID="{7108895D-4799-4D13-85D7-4A945AE727DF}" presName="spacing" presStyleCnt="0"/>
      <dgm:spPr/>
    </dgm:pt>
    <dgm:pt modelId="{F68FEC63-D8F1-458E-A779-FC1047A7F944}" type="pres">
      <dgm:prSet presAssocID="{D7D0751F-D710-4A50-B4A6-C2DF1EED2C68}" presName="composite" presStyleCnt="0"/>
      <dgm:spPr/>
    </dgm:pt>
    <dgm:pt modelId="{8652410D-3A06-46C4-9157-AFE80948D3D1}" type="pres">
      <dgm:prSet presAssocID="{D7D0751F-D710-4A50-B4A6-C2DF1EED2C68}" presName="imgShp" presStyleLbl="fgImgPlace1" presStyleIdx="1" presStyleCnt="2" custScaleX="33935" custScaleY="58064" custLinFactNeighborX="-70570" custLinFactNeighborY="-3338"/>
      <dgm:spPr/>
    </dgm:pt>
    <dgm:pt modelId="{7D4C3089-AD8B-4812-8E5D-7E98EF8F6416}" type="pres">
      <dgm:prSet presAssocID="{D7D0751F-D710-4A50-B4A6-C2DF1EED2C68}" presName="txShp" presStyleLbl="node1" presStyleIdx="1" presStyleCnt="2" custScaleX="150376" custLinFactNeighborX="-4213" custLinFactNeighborY="669">
        <dgm:presLayoutVars>
          <dgm:bulletEnabled val="1"/>
        </dgm:presLayoutVars>
      </dgm:prSet>
      <dgm:spPr/>
    </dgm:pt>
  </dgm:ptLst>
  <dgm:cxnLst>
    <dgm:cxn modelId="{FAAB9D79-6555-463D-8446-57513E7CBA09}" type="presOf" srcId="{D7D0751F-D710-4A50-B4A6-C2DF1EED2C68}" destId="{7D4C3089-AD8B-4812-8E5D-7E98EF8F6416}" srcOrd="0" destOrd="0" presId="urn:microsoft.com/office/officeart/2005/8/layout/vList3"/>
    <dgm:cxn modelId="{0DD27582-4CD9-4E4B-8DC7-962D657882F2}" srcId="{42F47A0B-6362-45E0-94B2-399AD11D696F}" destId="{D7D0751F-D710-4A50-B4A6-C2DF1EED2C68}" srcOrd="1" destOrd="0" parTransId="{63EE82B7-ED5D-4CC5-A3B6-56799E63DBBF}" sibTransId="{73D80515-740F-4126-B6C1-8955B1D6EDF0}"/>
    <dgm:cxn modelId="{F7DE9C9B-00BC-4C1E-832D-69D3931AC185}" type="presOf" srcId="{42F47A0B-6362-45E0-94B2-399AD11D696F}" destId="{5B53FC6B-FBF1-49D9-AF10-A9D2566D96B7}" srcOrd="0" destOrd="0" presId="urn:microsoft.com/office/officeart/2005/8/layout/vList3"/>
    <dgm:cxn modelId="{230AEDB0-DC71-4114-8939-4BE44DD31402}" type="presOf" srcId="{E1E27D81-68EA-45BE-B25A-4CB7822D2391}" destId="{E3243C02-3F54-4942-B7BA-A6D827E7A844}" srcOrd="0" destOrd="0" presId="urn:microsoft.com/office/officeart/2005/8/layout/vList3"/>
    <dgm:cxn modelId="{F42A1DFB-151C-46AF-A9B7-E694158DF3AA}" srcId="{42F47A0B-6362-45E0-94B2-399AD11D696F}" destId="{E1E27D81-68EA-45BE-B25A-4CB7822D2391}" srcOrd="0" destOrd="0" parTransId="{D70A373E-5D86-444E-AAC5-4FE9B46567AB}" sibTransId="{7108895D-4799-4D13-85D7-4A945AE727DF}"/>
    <dgm:cxn modelId="{31664061-52A3-4787-A9F2-F6C2FB7037FD}" type="presParOf" srcId="{5B53FC6B-FBF1-49D9-AF10-A9D2566D96B7}" destId="{DADEF636-8234-41E5-B377-C27D0F73702D}" srcOrd="0" destOrd="0" presId="urn:microsoft.com/office/officeart/2005/8/layout/vList3"/>
    <dgm:cxn modelId="{126DC518-1DBC-474B-8CBD-4C55CE941784}" type="presParOf" srcId="{DADEF636-8234-41E5-B377-C27D0F73702D}" destId="{85502874-3BC5-42A1-B89E-FD214752AAF6}" srcOrd="0" destOrd="0" presId="urn:microsoft.com/office/officeart/2005/8/layout/vList3"/>
    <dgm:cxn modelId="{67CDE9F9-37A1-423D-AAC4-F7E6A1F21759}" type="presParOf" srcId="{DADEF636-8234-41E5-B377-C27D0F73702D}" destId="{E3243C02-3F54-4942-B7BA-A6D827E7A844}" srcOrd="1" destOrd="0" presId="urn:microsoft.com/office/officeart/2005/8/layout/vList3"/>
    <dgm:cxn modelId="{5D1C580D-15C1-44E7-856A-4826B2221CE7}" type="presParOf" srcId="{5B53FC6B-FBF1-49D9-AF10-A9D2566D96B7}" destId="{8432550E-A857-4685-AE65-B10D9AE6A122}" srcOrd="1" destOrd="0" presId="urn:microsoft.com/office/officeart/2005/8/layout/vList3"/>
    <dgm:cxn modelId="{946FF0B5-8406-4261-9255-3E427160A9CD}" type="presParOf" srcId="{5B53FC6B-FBF1-49D9-AF10-A9D2566D96B7}" destId="{F68FEC63-D8F1-458E-A779-FC1047A7F944}" srcOrd="2" destOrd="0" presId="urn:microsoft.com/office/officeart/2005/8/layout/vList3"/>
    <dgm:cxn modelId="{FF35C598-3044-4D86-A515-17B7CB3FFD31}" type="presParOf" srcId="{F68FEC63-D8F1-458E-A779-FC1047A7F944}" destId="{8652410D-3A06-46C4-9157-AFE80948D3D1}" srcOrd="0" destOrd="0" presId="urn:microsoft.com/office/officeart/2005/8/layout/vList3"/>
    <dgm:cxn modelId="{CB48DFEB-0709-4F1E-A30F-3C3CE7035898}" type="presParOf" srcId="{F68FEC63-D8F1-458E-A779-FC1047A7F944}" destId="{7D4C3089-AD8B-4812-8E5D-7E98EF8F6416}"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5EC020-8A95-4878-95B1-5C61097EACF9}">
      <dsp:nvSpPr>
        <dsp:cNvPr id="0" name=""/>
        <dsp:cNvSpPr/>
      </dsp:nvSpPr>
      <dsp:spPr>
        <a:xfrm rot="10800000">
          <a:off x="-2" y="1477"/>
          <a:ext cx="11303880" cy="2253704"/>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Первая функция осуществляется благодаря рыночному механизму спроса и предложения, именно под воздействием соотношения спроса и предложения определяются курсы обмена одной валюты на другую. Кроме этого, национальный регулятор с помощью валютных интервенций может оказывать воздействие на курс национальной валюты, проводя валютные интервенции, и таким образом, увеличивая предложение иностранной валюты на рынке, происходит укрепление курса национальной валюты.</a:t>
          </a:r>
        </a:p>
      </dsp:txBody>
      <dsp:txXfrm rot="10800000">
        <a:off x="563424" y="1477"/>
        <a:ext cx="10740454" cy="2253704"/>
      </dsp:txXfrm>
    </dsp:sp>
    <dsp:sp modelId="{A7ECD9D2-D116-4E3E-9427-8C6A349323CA}">
      <dsp:nvSpPr>
        <dsp:cNvPr id="0" name=""/>
        <dsp:cNvSpPr/>
      </dsp:nvSpPr>
      <dsp:spPr>
        <a:xfrm>
          <a:off x="0" y="526237"/>
          <a:ext cx="544410" cy="112597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5F44FD-CBA0-4A4D-BA9E-ACB03CCFAAB5}">
      <dsp:nvSpPr>
        <dsp:cNvPr id="0" name=""/>
        <dsp:cNvSpPr/>
      </dsp:nvSpPr>
      <dsp:spPr>
        <a:xfrm rot="10800000">
          <a:off x="15856" y="2545094"/>
          <a:ext cx="11288019" cy="1666241"/>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Функция обслуживания внешнеэкономической деятельности проявляется в том, что экономическим агентам для осуществления расчетов по внешнеэкономическим контрактам необходимо покупать различную иностранную валюту, которая и является активом валютного рынка.</a:t>
          </a:r>
        </a:p>
      </dsp:txBody>
      <dsp:txXfrm rot="10800000">
        <a:off x="432416" y="2545094"/>
        <a:ext cx="10871459" cy="1666241"/>
      </dsp:txXfrm>
    </dsp:sp>
    <dsp:sp modelId="{69A0A843-7CCC-46D0-B067-651CD596D83E}">
      <dsp:nvSpPr>
        <dsp:cNvPr id="0" name=""/>
        <dsp:cNvSpPr/>
      </dsp:nvSpPr>
      <dsp:spPr>
        <a:xfrm>
          <a:off x="15772" y="2760294"/>
          <a:ext cx="546923" cy="1236683"/>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7DC9B5-6AB7-4819-B91B-D579FCEB58C8}">
      <dsp:nvSpPr>
        <dsp:cNvPr id="0" name=""/>
        <dsp:cNvSpPr/>
      </dsp:nvSpPr>
      <dsp:spPr>
        <a:xfrm rot="10800000">
          <a:off x="-2" y="4600318"/>
          <a:ext cx="11303880" cy="1720176"/>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Функция диверсификации валютных активов заключается в том, что валютный рынок предоставляет своим операторам возможность формировать портфели активов, выраженных в разных валютах, и таким образом снижать валютный риск.</a:t>
          </a:r>
        </a:p>
      </dsp:txBody>
      <dsp:txXfrm rot="10800000">
        <a:off x="430042" y="4600318"/>
        <a:ext cx="10873836" cy="1720176"/>
      </dsp:txXfrm>
    </dsp:sp>
    <dsp:sp modelId="{57785D90-4206-4492-AD06-385E0C6033FF}">
      <dsp:nvSpPr>
        <dsp:cNvPr id="0" name=""/>
        <dsp:cNvSpPr/>
      </dsp:nvSpPr>
      <dsp:spPr>
        <a:xfrm>
          <a:off x="12816" y="4922483"/>
          <a:ext cx="522156" cy="107630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243C02-3F54-4942-B7BA-A6D827E7A844}">
      <dsp:nvSpPr>
        <dsp:cNvPr id="0" name=""/>
        <dsp:cNvSpPr/>
      </dsp:nvSpPr>
      <dsp:spPr>
        <a:xfrm rot="10800000">
          <a:off x="-2" y="23772"/>
          <a:ext cx="11754950" cy="2357360"/>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39530" tIns="121920" rIns="227584"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Функция страхования (хеджирования) валютных рисков обеспечивается наличием </a:t>
          </a:r>
          <a:r>
            <a:rPr lang="ru-RU" sz="3200" kern="1200" dirty="0" err="1">
              <a:latin typeface="Times New Roman" panose="02020603050405020304" pitchFamily="18" charset="0"/>
              <a:cs typeface="Times New Roman" panose="02020603050405020304" pitchFamily="18" charset="0"/>
            </a:rPr>
            <a:t>спотового</a:t>
          </a:r>
          <a:r>
            <a:rPr lang="ru-RU" sz="3200" kern="1200" dirty="0">
              <a:latin typeface="Times New Roman" panose="02020603050405020304" pitchFamily="18" charset="0"/>
              <a:cs typeface="Times New Roman" panose="02020603050405020304" pitchFamily="18" charset="0"/>
            </a:rPr>
            <a:t> и срочного сегментов валютного рынка; с помощью открытия разнонаправленных позиций на </a:t>
          </a:r>
          <a:r>
            <a:rPr lang="ru-RU" sz="3200" kern="1200" dirty="0" err="1">
              <a:latin typeface="Times New Roman" panose="02020603050405020304" pitchFamily="18" charset="0"/>
              <a:cs typeface="Times New Roman" panose="02020603050405020304" pitchFamily="18" charset="0"/>
            </a:rPr>
            <a:t>спотовом</a:t>
          </a:r>
          <a:r>
            <a:rPr lang="ru-RU" sz="3200" kern="1200" dirty="0">
              <a:latin typeface="Times New Roman" panose="02020603050405020304" pitchFamily="18" charset="0"/>
              <a:cs typeface="Times New Roman" panose="02020603050405020304" pitchFamily="18" charset="0"/>
            </a:rPr>
            <a:t> и срочном сегментах валютного рынка снижается валютный риск.</a:t>
          </a:r>
        </a:p>
      </dsp:txBody>
      <dsp:txXfrm rot="10800000">
        <a:off x="589338" y="23772"/>
        <a:ext cx="11165610" cy="2357360"/>
      </dsp:txXfrm>
    </dsp:sp>
    <dsp:sp modelId="{85502874-3BC5-42A1-B89E-FD214752AAF6}">
      <dsp:nvSpPr>
        <dsp:cNvPr id="0" name=""/>
        <dsp:cNvSpPr/>
      </dsp:nvSpPr>
      <dsp:spPr>
        <a:xfrm>
          <a:off x="0" y="475973"/>
          <a:ext cx="779484" cy="140567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C3089-AD8B-4812-8E5D-7E98EF8F6416}">
      <dsp:nvSpPr>
        <dsp:cNvPr id="0" name=""/>
        <dsp:cNvSpPr/>
      </dsp:nvSpPr>
      <dsp:spPr>
        <a:xfrm rot="10800000">
          <a:off x="-2" y="3061306"/>
          <a:ext cx="11754950" cy="2357360"/>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39530" tIns="121920" rIns="227584" bIns="121920" numCol="1" spcCol="1270" anchor="ctr" anchorCtr="0">
          <a:noAutofit/>
        </a:bodyPr>
        <a:lstStyle/>
        <a:p>
          <a:pPr marL="0" lvl="0" indent="0" algn="ctr" defTabSz="1422400">
            <a:lnSpc>
              <a:spcPct val="90000"/>
            </a:lnSpc>
            <a:spcBef>
              <a:spcPct val="0"/>
            </a:spcBef>
            <a:spcAft>
              <a:spcPct val="35000"/>
            </a:spcAft>
            <a:buNone/>
          </a:pPr>
          <a:r>
            <a:rPr lang="ru-RU" sz="3200" kern="1200">
              <a:latin typeface="Times New Roman" panose="02020603050405020304" pitchFamily="18" charset="0"/>
              <a:cs typeface="Times New Roman" panose="02020603050405020304" pitchFamily="18" charset="0"/>
            </a:rPr>
            <a:t>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покупки-продажи различных иностранных валют.</a:t>
          </a:r>
        </a:p>
      </dsp:txBody>
      <dsp:txXfrm rot="10800000">
        <a:off x="589338" y="3061306"/>
        <a:ext cx="11165610" cy="2357360"/>
      </dsp:txXfrm>
    </dsp:sp>
    <dsp:sp modelId="{8652410D-3A06-46C4-9157-AFE80948D3D1}">
      <dsp:nvSpPr>
        <dsp:cNvPr id="0" name=""/>
        <dsp:cNvSpPr/>
      </dsp:nvSpPr>
      <dsp:spPr>
        <a:xfrm>
          <a:off x="0" y="3476780"/>
          <a:ext cx="799970" cy="1368777"/>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67710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290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64110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2999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88085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02930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93005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20433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507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1961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smtClean="0"/>
              <a:t>9/25/2019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8816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9/25/2019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1990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9/25/2019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42585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86550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944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81477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9/25/2019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38022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9/25/2019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091411855"/>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19348" y="1474752"/>
            <a:ext cx="10408389" cy="859649"/>
          </a:xfrm>
        </p:spPr>
        <p:txBody>
          <a:bodyPr/>
          <a:lstStyle/>
          <a:p>
            <a:pPr algn="ctr"/>
            <a:r>
              <a:rPr lang="ru-RU" sz="3600" b="1" dirty="0">
                <a:latin typeface="Times New Roman" panose="02020603050405020304" pitchFamily="18" charset="0"/>
                <a:cs typeface="Times New Roman" panose="02020603050405020304" pitchFamily="18" charset="0"/>
              </a:rPr>
              <a:t>Тема № 2 «Обеспечение безопасности валютных операций»</a:t>
            </a:r>
            <a:endParaRPr lang="ru-RU" sz="3600" dirty="0">
              <a:latin typeface="Times New Roman" panose="02020603050405020304" pitchFamily="18"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4623C50A-F41E-46D9-AA7E-5B5574F246B9}"/>
              </a:ext>
            </a:extLst>
          </p:cNvPr>
          <p:cNvSpPr/>
          <p:nvPr/>
        </p:nvSpPr>
        <p:spPr>
          <a:xfrm>
            <a:off x="627018" y="2645229"/>
            <a:ext cx="11421291" cy="2530180"/>
          </a:xfrm>
          <a:prstGeom prst="rect">
            <a:avLst/>
          </a:prstGeom>
        </p:spPr>
        <p:txBody>
          <a:bodyPr wrap="square">
            <a:spAutoFit/>
          </a:bodyPr>
          <a:lstStyle/>
          <a:p>
            <a:pPr marL="342900" lvl="0" indent="-342900">
              <a:lnSpc>
                <a:spcPct val="115000"/>
              </a:lnSpc>
              <a:spcAft>
                <a:spcPts val="0"/>
              </a:spcAft>
              <a:buFont typeface="+mj-lt"/>
              <a:buAutoNum type="arabicPeriod"/>
            </a:pPr>
            <a:r>
              <a:rPr lang="ru-RU" sz="2800" dirty="0">
                <a:latin typeface="Times New Roman" panose="02020603050405020304" pitchFamily="18" charset="0"/>
                <a:ea typeface="Calibri" panose="020F0502020204030204" pitchFamily="34" charset="0"/>
                <a:cs typeface="Times New Roman" panose="02020603050405020304" pitchFamily="18" charset="0"/>
              </a:rPr>
              <a:t>Понятие валютного рынка и его структура.</a:t>
            </a:r>
          </a:p>
          <a:p>
            <a:pPr marL="342900" lvl="0" indent="-342900">
              <a:lnSpc>
                <a:spcPct val="115000"/>
              </a:lnSpc>
              <a:spcAft>
                <a:spcPts val="0"/>
              </a:spcAft>
              <a:buFont typeface="+mj-lt"/>
              <a:buAutoNum type="arabicPeriod"/>
            </a:pPr>
            <a:r>
              <a:rPr lang="ru-RU" sz="2800" dirty="0">
                <a:latin typeface="Times New Roman" panose="02020603050405020304" pitchFamily="18" charset="0"/>
                <a:ea typeface="Calibri" panose="020F0502020204030204" pitchFamily="34" charset="0"/>
                <a:cs typeface="Times New Roman" panose="02020603050405020304" pitchFamily="18" charset="0"/>
              </a:rPr>
              <a:t>Основные участники валютного рынка и их операции.</a:t>
            </a:r>
          </a:p>
          <a:p>
            <a:pPr marL="342900" lvl="0" indent="-342900">
              <a:lnSpc>
                <a:spcPct val="115000"/>
              </a:lnSpc>
              <a:spcAft>
                <a:spcPts val="0"/>
              </a:spcAft>
              <a:buFont typeface="+mj-lt"/>
              <a:buAutoNum type="arabicPeriod"/>
            </a:pPr>
            <a:r>
              <a:rPr lang="ru-RU" sz="2800" dirty="0">
                <a:latin typeface="Times New Roman" panose="02020603050405020304" pitchFamily="18" charset="0"/>
                <a:ea typeface="Calibri" panose="020F0502020204030204" pitchFamily="34" charset="0"/>
                <a:cs typeface="Times New Roman" panose="02020603050405020304" pitchFamily="18" charset="0"/>
              </a:rPr>
              <a:t>Основные финансовые инструменты валютного рынка, стратегии участников рынка.</a:t>
            </a:r>
          </a:p>
          <a:p>
            <a:pPr marL="342900" lvl="0" indent="-342900">
              <a:lnSpc>
                <a:spcPct val="115000"/>
              </a:lnSpc>
              <a:spcAft>
                <a:spcPts val="0"/>
              </a:spcAft>
              <a:buFont typeface="+mj-lt"/>
              <a:buAutoNum type="arabicPeriod"/>
            </a:pPr>
            <a:r>
              <a:rPr lang="ru-RU" sz="2800" dirty="0">
                <a:latin typeface="Times New Roman" panose="02020603050405020304" pitchFamily="18" charset="0"/>
                <a:ea typeface="Calibri" panose="020F0502020204030204" pitchFamily="34" charset="0"/>
                <a:cs typeface="Times New Roman" panose="02020603050405020304" pitchFamily="18" charset="0"/>
              </a:rPr>
              <a:t>Валютное регулирование.  </a:t>
            </a:r>
          </a:p>
        </p:txBody>
      </p:sp>
    </p:spTree>
    <p:extLst>
      <p:ext uri="{BB962C8B-B14F-4D97-AF65-F5344CB8AC3E}">
        <p14:creationId xmlns:p14="http://schemas.microsoft.com/office/powerpoint/2010/main" val="18932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011213" y="354724"/>
            <a:ext cx="5407573" cy="78039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a:latin typeface="Times New Roman" panose="02020603050405020304" pitchFamily="18" charset="0"/>
                <a:cs typeface="Times New Roman" panose="02020603050405020304" pitchFamily="18" charset="0"/>
              </a:rPr>
              <a:t>Валютные рынки </a:t>
            </a:r>
          </a:p>
        </p:txBody>
      </p:sp>
      <p:sp>
        <p:nvSpPr>
          <p:cNvPr id="3" name="Скругленный прямоугольник 2"/>
          <p:cNvSpPr/>
          <p:nvPr/>
        </p:nvSpPr>
        <p:spPr>
          <a:xfrm>
            <a:off x="141891" y="1728952"/>
            <a:ext cx="5407573" cy="9196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По способу проведения операций</a:t>
            </a:r>
          </a:p>
        </p:txBody>
      </p:sp>
      <p:sp>
        <p:nvSpPr>
          <p:cNvPr id="4" name="Скругленный прямоугольник 3"/>
          <p:cNvSpPr/>
          <p:nvPr/>
        </p:nvSpPr>
        <p:spPr>
          <a:xfrm>
            <a:off x="6522980" y="1728952"/>
            <a:ext cx="4639006" cy="9196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 за­висимости от срочности валютных сделок</a:t>
            </a:r>
          </a:p>
        </p:txBody>
      </p:sp>
      <p:sp>
        <p:nvSpPr>
          <p:cNvPr id="5" name="Скругленный прямоугольник 4"/>
          <p:cNvSpPr/>
          <p:nvPr/>
        </p:nvSpPr>
        <p:spPr>
          <a:xfrm>
            <a:off x="70943" y="2874580"/>
            <a:ext cx="2490953"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организованный (биржевой)</a:t>
            </a:r>
          </a:p>
        </p:txBody>
      </p:sp>
      <p:sp>
        <p:nvSpPr>
          <p:cNvPr id="6" name="Скругленный прямоугольник 5"/>
          <p:cNvSpPr/>
          <p:nvPr/>
        </p:nvSpPr>
        <p:spPr>
          <a:xfrm>
            <a:off x="2640726" y="2874580"/>
            <a:ext cx="2908738"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неорганизованный (</a:t>
            </a:r>
            <a:r>
              <a:rPr lang="ru-RU" sz="2400" dirty="0" err="1">
                <a:latin typeface="Times New Roman" panose="02020603050405020304" pitchFamily="18" charset="0"/>
                <a:cs typeface="Times New Roman" panose="02020603050405020304" pitchFamily="18" charset="0"/>
              </a:rPr>
              <a:t>небиржевой</a:t>
            </a:r>
            <a:r>
              <a:rPr lang="ru-RU" sz="2400" dirty="0">
                <a:latin typeface="Times New Roman" panose="02020603050405020304" pitchFamily="18" charset="0"/>
                <a:cs typeface="Times New Roman" panose="02020603050405020304" pitchFamily="18" charset="0"/>
              </a:rPr>
              <a:t>) </a:t>
            </a:r>
          </a:p>
        </p:txBody>
      </p:sp>
      <p:sp>
        <p:nvSpPr>
          <p:cNvPr id="7" name="Скругленный прямоугольник 6"/>
          <p:cNvSpPr/>
          <p:nvPr/>
        </p:nvSpPr>
        <p:spPr>
          <a:xfrm>
            <a:off x="6522980" y="2874578"/>
            <a:ext cx="2490953"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кассовый (наличный) </a:t>
            </a:r>
          </a:p>
        </p:txBody>
      </p:sp>
      <p:sp>
        <p:nvSpPr>
          <p:cNvPr id="8" name="Скругленный прямоугольник 7"/>
          <p:cNvSpPr/>
          <p:nvPr/>
        </p:nvSpPr>
        <p:spPr>
          <a:xfrm>
            <a:off x="9540766" y="2874578"/>
            <a:ext cx="1621220"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срочный</a:t>
            </a:r>
          </a:p>
        </p:txBody>
      </p:sp>
      <p:cxnSp>
        <p:nvCxnSpPr>
          <p:cNvPr id="10" name="Прямая со стрелкой 9"/>
          <p:cNvCxnSpPr/>
          <p:nvPr/>
        </p:nvCxnSpPr>
        <p:spPr>
          <a:xfrm flipH="1">
            <a:off x="4095095" y="1135117"/>
            <a:ext cx="729153" cy="536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6684579" y="1135117"/>
            <a:ext cx="559676" cy="593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1765738" y="2648607"/>
            <a:ext cx="157655"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3310759" y="2648607"/>
            <a:ext cx="13400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H="1">
            <a:off x="7922172" y="2648607"/>
            <a:ext cx="18918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9861331" y="2648607"/>
            <a:ext cx="22071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79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4952" y="2407659"/>
            <a:ext cx="11642834" cy="830997"/>
          </a:xfrm>
          <a:prstGeom prst="rect">
            <a:avLst/>
          </a:prstGeom>
        </p:spPr>
        <p:txBody>
          <a:bodyPr wrap="square">
            <a:spAutoFit/>
          </a:bodyPr>
          <a:lstStyle/>
          <a:p>
            <a:pPr indent="450215" algn="ctr">
              <a:lnSpc>
                <a:spcPct val="150000"/>
              </a:lnSpc>
              <a:spcBef>
                <a:spcPts val="9000"/>
              </a:spcBef>
              <a:spcAft>
                <a:spcPts val="0"/>
              </a:spcAft>
            </a:pPr>
            <a:r>
              <a:rPr lang="ru-RU" sz="3200" b="1" dirty="0">
                <a:latin typeface="Times New Roman" panose="02020603050405020304" pitchFamily="18" charset="0"/>
                <a:ea typeface="Arial Narrow" panose="020B0606020202030204" pitchFamily="34" charset="0"/>
                <a:cs typeface="Arial Narrow" panose="020B0606020202030204" pitchFamily="34" charset="0"/>
              </a:rPr>
              <a:t>2. Основные участники валютного рынка и их операции</a:t>
            </a:r>
            <a:endParaRPr lang="ru-RU" sz="3200"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115893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985345" y="141890"/>
            <a:ext cx="9278007" cy="10247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a:latin typeface="Times New Roman" panose="02020603050405020304" pitchFamily="18" charset="0"/>
                <a:cs typeface="Times New Roman" panose="02020603050405020304" pitchFamily="18" charset="0"/>
              </a:rPr>
              <a:t>Основными участниками валютного рынка выступают:</a:t>
            </a:r>
          </a:p>
        </p:txBody>
      </p:sp>
      <p:sp>
        <p:nvSpPr>
          <p:cNvPr id="3" name="Скругленный прямоугольник 2"/>
          <p:cNvSpPr/>
          <p:nvPr/>
        </p:nvSpPr>
        <p:spPr>
          <a:xfrm>
            <a:off x="394138" y="1334814"/>
            <a:ext cx="11666483" cy="9433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коммерческие банки, имеющие лицензии на право осуществления банковских операций со средствами в иностранных валютах;</a:t>
            </a:r>
          </a:p>
        </p:txBody>
      </p:sp>
      <p:sp>
        <p:nvSpPr>
          <p:cNvPr id="4" name="Скругленный прямоугольник 3"/>
          <p:cNvSpPr/>
          <p:nvPr/>
        </p:nvSpPr>
        <p:spPr>
          <a:xfrm>
            <a:off x="394138" y="2309649"/>
            <a:ext cx="11666483" cy="11666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финансовые институты, обладающие статусом кредитных органи­заций по национальному законодательству и в соответствии с этим имеющие право проводить отдельные банковские операции со сред­ствами в иностранных валютах;</a:t>
            </a:r>
          </a:p>
        </p:txBody>
      </p:sp>
      <p:sp>
        <p:nvSpPr>
          <p:cNvPr id="5" name="Скругленный прямоугольник 4"/>
          <p:cNvSpPr/>
          <p:nvPr/>
        </p:nvSpPr>
        <p:spPr>
          <a:xfrm>
            <a:off x="394138" y="3507829"/>
            <a:ext cx="11666483" cy="11666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центральные банки, которые не только проводят непосредственно валютные операции, но и, будучи надзорными органами, устанав­ливают правила проведения валютных операций на внутренних ва­лютных рынках;</a:t>
            </a:r>
          </a:p>
        </p:txBody>
      </p:sp>
      <p:sp>
        <p:nvSpPr>
          <p:cNvPr id="6" name="Скругленный прямоугольник 5"/>
          <p:cNvSpPr/>
          <p:nvPr/>
        </p:nvSpPr>
        <p:spPr>
          <a:xfrm>
            <a:off x="394138" y="4706009"/>
            <a:ext cx="11666483" cy="4808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валютные биржи;</a:t>
            </a:r>
          </a:p>
        </p:txBody>
      </p:sp>
      <p:sp>
        <p:nvSpPr>
          <p:cNvPr id="7" name="Скругленный прямоугольник 6"/>
          <p:cNvSpPr/>
          <p:nvPr/>
        </p:nvSpPr>
        <p:spPr>
          <a:xfrm>
            <a:off x="394138" y="5218387"/>
            <a:ext cx="11666483" cy="7567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промышленные, торговые, финансовые компании, частные лица и иные хозяйствующие субъекты;</a:t>
            </a:r>
          </a:p>
        </p:txBody>
      </p:sp>
      <p:sp>
        <p:nvSpPr>
          <p:cNvPr id="8" name="Скругленный прямоугольник 7"/>
          <p:cNvSpPr/>
          <p:nvPr/>
        </p:nvSpPr>
        <p:spPr>
          <a:xfrm>
            <a:off x="394137" y="6006663"/>
            <a:ext cx="11666483" cy="4887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различные международные и государственные организации (орга­ны власти)</a:t>
            </a:r>
          </a:p>
        </p:txBody>
      </p:sp>
      <p:cxnSp>
        <p:nvCxnSpPr>
          <p:cNvPr id="10" name="Прямая соединительная линия 9"/>
          <p:cNvCxnSpPr>
            <a:endCxn id="2" idx="1"/>
          </p:cNvCxnSpPr>
          <p:nvPr/>
        </p:nvCxnSpPr>
        <p:spPr>
          <a:xfrm>
            <a:off x="197069" y="654269"/>
            <a:ext cx="7882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189186" y="646386"/>
            <a:ext cx="15766" cy="55967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endCxn id="8" idx="1"/>
          </p:cNvCxnSpPr>
          <p:nvPr/>
        </p:nvCxnSpPr>
        <p:spPr>
          <a:xfrm>
            <a:off x="197069" y="6235262"/>
            <a:ext cx="197068" cy="15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endCxn id="7" idx="1"/>
          </p:cNvCxnSpPr>
          <p:nvPr/>
        </p:nvCxnSpPr>
        <p:spPr>
          <a:xfrm>
            <a:off x="204952" y="5596759"/>
            <a:ext cx="189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endCxn id="6" idx="1"/>
          </p:cNvCxnSpPr>
          <p:nvPr/>
        </p:nvCxnSpPr>
        <p:spPr>
          <a:xfrm>
            <a:off x="204952" y="4942490"/>
            <a:ext cx="189186" cy="39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endCxn id="5" idx="1"/>
          </p:cNvCxnSpPr>
          <p:nvPr/>
        </p:nvCxnSpPr>
        <p:spPr>
          <a:xfrm>
            <a:off x="197069" y="4091153"/>
            <a:ext cx="19706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endCxn id="4" idx="1"/>
          </p:cNvCxnSpPr>
          <p:nvPr/>
        </p:nvCxnSpPr>
        <p:spPr>
          <a:xfrm>
            <a:off x="204952" y="2892973"/>
            <a:ext cx="189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endCxn id="3" idx="1"/>
          </p:cNvCxnSpPr>
          <p:nvPr/>
        </p:nvCxnSpPr>
        <p:spPr>
          <a:xfrm>
            <a:off x="197069" y="1797269"/>
            <a:ext cx="197069" cy="91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6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586ADF-C26D-4267-8B60-62F87C37F32C}"/>
              </a:ext>
            </a:extLst>
          </p:cNvPr>
          <p:cNvSpPr txBox="1"/>
          <p:nvPr/>
        </p:nvSpPr>
        <p:spPr>
          <a:xfrm>
            <a:off x="287382" y="126574"/>
            <a:ext cx="11560403" cy="16879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indent="450215" algn="just">
              <a:lnSpc>
                <a:spcPct val="150000"/>
              </a:lnSpc>
              <a:spcBef>
                <a:spcPts val="1200"/>
              </a:spcBef>
              <a:spcAft>
                <a:spcPts val="0"/>
              </a:spcAft>
            </a:pPr>
            <a:r>
              <a:rPr lang="ru-RU" sz="2400" dirty="0">
                <a:solidFill>
                  <a:schemeClr val="bg1"/>
                </a:solidFill>
                <a:latin typeface="Times New Roman" panose="02020603050405020304" pitchFamily="18" charset="0"/>
                <a:ea typeface="Times New Roman" panose="02020603050405020304" pitchFamily="18" charset="0"/>
              </a:rPr>
              <a:t>Последние две категории участников осуществляют валютные операции на валютном рынке через банки и иные финансовые институты, имеющие право на проведение указанных операций.</a:t>
            </a:r>
          </a:p>
        </p:txBody>
      </p:sp>
      <p:sp>
        <p:nvSpPr>
          <p:cNvPr id="4" name="Прямоугольник: скругленные углы 3">
            <a:extLst>
              <a:ext uri="{FF2B5EF4-FFF2-40B4-BE49-F238E27FC236}">
                <a16:creationId xmlns:a16="http://schemas.microsoft.com/office/drawing/2014/main" id="{8BDC1BC0-666F-45A8-BD04-B438A5CA3580}"/>
              </a:ext>
            </a:extLst>
          </p:cNvPr>
          <p:cNvSpPr/>
          <p:nvPr/>
        </p:nvSpPr>
        <p:spPr>
          <a:xfrm>
            <a:off x="287381" y="1876097"/>
            <a:ext cx="11560403" cy="293238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Bef>
                <a:spcPts val="1200"/>
              </a:spcBef>
              <a:spcAft>
                <a:spcPts val="0"/>
              </a:spcAft>
            </a:pPr>
            <a:r>
              <a:rPr lang="ru-RU" sz="2400" dirty="0">
                <a:solidFill>
                  <a:schemeClr val="bg1"/>
                </a:solidFill>
                <a:latin typeface="Times New Roman" panose="02020603050405020304" pitchFamily="18" charset="0"/>
                <a:ea typeface="Times New Roman" panose="02020603050405020304" pitchFamily="18" charset="0"/>
              </a:rPr>
              <a:t>Коммерческие банки играют особую роль на валютном рынке. Бан­ки, с одной стороны, выступают посредниками других экономических агентов на валютном рынке (проводниками их потребностей в реали­зации валютных операций), а с другой стороны, обладая значительны­ми финансовыми возможностями, являются серьезными операторами (игроками) на данном рынке.</a:t>
            </a:r>
          </a:p>
        </p:txBody>
      </p:sp>
      <p:sp>
        <p:nvSpPr>
          <p:cNvPr id="5" name="TextBox 4">
            <a:extLst>
              <a:ext uri="{FF2B5EF4-FFF2-40B4-BE49-F238E27FC236}">
                <a16:creationId xmlns:a16="http://schemas.microsoft.com/office/drawing/2014/main" id="{7DCEB618-2148-4347-9E59-EC2485D2DCF0}"/>
              </a:ext>
            </a:extLst>
          </p:cNvPr>
          <p:cNvSpPr txBox="1"/>
          <p:nvPr/>
        </p:nvSpPr>
        <p:spPr>
          <a:xfrm>
            <a:off x="287380" y="4974021"/>
            <a:ext cx="11560403" cy="11339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indent="450215" algn="just">
              <a:lnSpc>
                <a:spcPct val="150000"/>
              </a:lnSpc>
              <a:spcBef>
                <a:spcPts val="1200"/>
              </a:spcBef>
              <a:spcAft>
                <a:spcPts val="0"/>
              </a:spcAft>
            </a:pPr>
            <a:r>
              <a:rPr lang="ru-RU" sz="2400">
                <a:latin typeface="Times New Roman" panose="02020603050405020304" pitchFamily="18" charset="0"/>
                <a:ea typeface="Times New Roman" panose="02020603050405020304" pitchFamily="18" charset="0"/>
              </a:rPr>
              <a:t>Все участники внутреннего валютного рынка делятся на резиден­тов и нерезидентов.</a:t>
            </a:r>
          </a:p>
        </p:txBody>
      </p:sp>
    </p:spTree>
    <p:extLst>
      <p:ext uri="{BB962C8B-B14F-4D97-AF65-F5344CB8AC3E}">
        <p14:creationId xmlns:p14="http://schemas.microsoft.com/office/powerpoint/2010/main" val="454211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49771" y="1158766"/>
            <a:ext cx="11981793" cy="81980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200" i="1" dirty="0">
                <a:latin typeface="Times New Roman" panose="02020603050405020304" pitchFamily="18" charset="0"/>
                <a:cs typeface="Times New Roman" panose="02020603050405020304" pitchFamily="18" charset="0"/>
              </a:rPr>
              <a:t>Валютой Российской Федерации</a:t>
            </a:r>
            <a:r>
              <a:rPr lang="ru-RU" sz="2200" dirty="0">
                <a:latin typeface="Times New Roman" panose="02020603050405020304" pitchFamily="18" charset="0"/>
                <a:cs typeface="Times New Roman" panose="02020603050405020304" pitchFamily="18" charset="0"/>
              </a:rPr>
              <a:t> согласно содержанию Закона РФ «О валютном регулировании и валютном контроле» считаются:</a:t>
            </a:r>
          </a:p>
        </p:txBody>
      </p:sp>
      <p:sp>
        <p:nvSpPr>
          <p:cNvPr id="4" name="Скругленный прямоугольник 3"/>
          <p:cNvSpPr/>
          <p:nvPr/>
        </p:nvSpPr>
        <p:spPr>
          <a:xfrm>
            <a:off x="149771" y="2057400"/>
            <a:ext cx="11981793" cy="11321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200" dirty="0">
                <a:latin typeface="Times New Roman" panose="02020603050405020304" pitchFamily="18" charset="0"/>
                <a:cs typeface="Times New Roman" panose="02020603050405020304" pitchFamily="18" charset="0"/>
              </a:rPr>
              <a:t>•	денежные знаки в виде банкнот и монеты Банка России, находящиеся в обращении в качестве законного средства наличного платежа на территории Российской Федерации, а также изымаемые либо изъятые из обращения, но подлежащие обмену указанные денежные знаки;</a:t>
            </a:r>
          </a:p>
        </p:txBody>
      </p:sp>
      <p:sp>
        <p:nvSpPr>
          <p:cNvPr id="5" name="Скругленный прямоугольник 4"/>
          <p:cNvSpPr/>
          <p:nvPr/>
        </p:nvSpPr>
        <p:spPr>
          <a:xfrm>
            <a:off x="161596" y="3306820"/>
            <a:ext cx="11969968" cy="4099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200" dirty="0">
                <a:latin typeface="Times New Roman" panose="02020603050405020304" pitchFamily="18" charset="0"/>
                <a:cs typeface="Times New Roman" panose="02020603050405020304" pitchFamily="18" charset="0"/>
              </a:rPr>
              <a:t>•	средства на банковских счетах и в банковских вкладах.</a:t>
            </a:r>
          </a:p>
        </p:txBody>
      </p:sp>
      <p:sp>
        <p:nvSpPr>
          <p:cNvPr id="6" name="Скругленный прямоугольник 5"/>
          <p:cNvSpPr/>
          <p:nvPr/>
        </p:nvSpPr>
        <p:spPr>
          <a:xfrm>
            <a:off x="161596" y="3822152"/>
            <a:ext cx="11969968" cy="4099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ru-RU" sz="2200" dirty="0">
                <a:latin typeface="Times New Roman" panose="02020603050405020304" pitchFamily="18" charset="0"/>
                <a:cs typeface="Times New Roman" panose="02020603050405020304" pitchFamily="18" charset="0"/>
              </a:rPr>
              <a:t>К</a:t>
            </a:r>
            <a:r>
              <a:rPr lang="ru-RU" sz="2200" i="1" dirty="0">
                <a:latin typeface="Times New Roman" panose="02020603050405020304" pitchFamily="18" charset="0"/>
                <a:cs typeface="Times New Roman" panose="02020603050405020304" pitchFamily="18" charset="0"/>
              </a:rPr>
              <a:t> иностранной валюте</a:t>
            </a:r>
            <a:r>
              <a:rPr lang="ru-RU" sz="2200" dirty="0">
                <a:latin typeface="Times New Roman" panose="02020603050405020304" pitchFamily="18" charset="0"/>
                <a:cs typeface="Times New Roman" panose="02020603050405020304" pitchFamily="18" charset="0"/>
              </a:rPr>
              <a:t> относятся:</a:t>
            </a:r>
          </a:p>
        </p:txBody>
      </p:sp>
      <p:sp>
        <p:nvSpPr>
          <p:cNvPr id="7" name="Скругленный прямоугольник 6"/>
          <p:cNvSpPr/>
          <p:nvPr/>
        </p:nvSpPr>
        <p:spPr>
          <a:xfrm>
            <a:off x="149771" y="4327633"/>
            <a:ext cx="11969968" cy="145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2200" dirty="0">
                <a:latin typeface="Times New Roman" panose="02020603050405020304" pitchFamily="18" charset="0"/>
                <a:cs typeface="Times New Roman" panose="02020603050405020304" pitchFamily="18" charset="0"/>
              </a:rPr>
              <a:t>•	денежные знаки в виде банкнот, казначейских билетов, монеты, на­ходящиеся в обращении и являющиеся законным средством налич­ного платежа на территории соответствующего иностранного го­сударства (группы иностранных государств), а также изымаемые либо изъятые из обращения, но подлежащие обмену указанные де­нежные знаки;</a:t>
            </a:r>
          </a:p>
        </p:txBody>
      </p:sp>
      <p:sp>
        <p:nvSpPr>
          <p:cNvPr id="8" name="Скругленный прямоугольник 7"/>
          <p:cNvSpPr/>
          <p:nvPr/>
        </p:nvSpPr>
        <p:spPr>
          <a:xfrm>
            <a:off x="149771" y="5891371"/>
            <a:ext cx="11969968" cy="8454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2200" dirty="0">
                <a:latin typeface="Times New Roman" panose="02020603050405020304" pitchFamily="18" charset="0"/>
                <a:cs typeface="Times New Roman" panose="02020603050405020304" pitchFamily="18" charset="0"/>
              </a:rPr>
              <a:t>•	средства на банковских счетах и в банковских вкладах в денежных единицах иностранных государств и международных денежных или расчетных единицах.</a:t>
            </a:r>
          </a:p>
        </p:txBody>
      </p:sp>
      <p:sp>
        <p:nvSpPr>
          <p:cNvPr id="3" name="Прямоугольник 2">
            <a:extLst>
              <a:ext uri="{FF2B5EF4-FFF2-40B4-BE49-F238E27FC236}">
                <a16:creationId xmlns:a16="http://schemas.microsoft.com/office/drawing/2014/main" id="{59D970BF-DC18-46B6-9149-CFF9EDFCECC0}"/>
              </a:ext>
            </a:extLst>
          </p:cNvPr>
          <p:cNvSpPr/>
          <p:nvPr/>
        </p:nvSpPr>
        <p:spPr>
          <a:xfrm>
            <a:off x="283780" y="197069"/>
            <a:ext cx="11776842" cy="77941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a:spcAft>
                <a:spcPts val="0"/>
              </a:spcAft>
            </a:pPr>
            <a:r>
              <a:rPr lang="ru-RU" sz="2400" dirty="0">
                <a:latin typeface="Times New Roman" panose="02020603050405020304" pitchFamily="18" charset="0"/>
                <a:ea typeface="Times New Roman" panose="02020603050405020304" pitchFamily="18" charset="0"/>
              </a:rPr>
              <a:t>Объектами операций на национальном валютном рынке являются </a:t>
            </a:r>
            <a:r>
              <a:rPr lang="ru-RU" sz="2400" i="1" dirty="0">
                <a:latin typeface="Times New Roman" panose="02020603050405020304" pitchFamily="18" charset="0"/>
                <a:ea typeface="Times New Roman" panose="02020603050405020304" pitchFamily="18" charset="0"/>
              </a:rPr>
              <a:t>национальная валюта, иностранная валюта, валютные ценности.</a:t>
            </a:r>
            <a:endParaRPr lang="ru-RU"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510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41890" y="181303"/>
            <a:ext cx="10176641" cy="9459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Все валютные операции, осуществляемые уполномоченными бан­ками, можно разделить на два основных типа:</a:t>
            </a:r>
          </a:p>
        </p:txBody>
      </p:sp>
      <p:sp>
        <p:nvSpPr>
          <p:cNvPr id="3" name="Скругленный прямоугольник 2"/>
          <p:cNvSpPr/>
          <p:nvPr/>
        </p:nvSpPr>
        <p:spPr>
          <a:xfrm>
            <a:off x="486761" y="1324303"/>
            <a:ext cx="4398579" cy="8355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операции, проводимые за счет и по поручению клиентов</a:t>
            </a:r>
          </a:p>
        </p:txBody>
      </p:sp>
      <p:sp>
        <p:nvSpPr>
          <p:cNvPr id="4" name="Скругленный прямоугольник 3"/>
          <p:cNvSpPr/>
          <p:nvPr/>
        </p:nvSpPr>
        <p:spPr>
          <a:xfrm>
            <a:off x="5788572" y="1324303"/>
            <a:ext cx="5334000" cy="8355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операции, проводимые в собственных интересах банков </a:t>
            </a:r>
          </a:p>
        </p:txBody>
      </p:sp>
      <p:sp>
        <p:nvSpPr>
          <p:cNvPr id="5" name="Скругленный прямоугольник 4"/>
          <p:cNvSpPr/>
          <p:nvPr/>
        </p:nvSpPr>
        <p:spPr>
          <a:xfrm>
            <a:off x="141891" y="2325414"/>
            <a:ext cx="5088320" cy="4367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a:solidFill>
                  <a:schemeClr val="bg1"/>
                </a:solidFill>
                <a:latin typeface="Times New Roman" panose="02020603050405020304" pitchFamily="18" charset="0"/>
                <a:cs typeface="Times New Roman" panose="02020603050405020304" pitchFamily="18" charset="0"/>
              </a:rPr>
              <a:t>покупка-продажа иностран­ной валюты по поручению клиентов для обслуживания их внешне­экономических контрактов; </a:t>
            </a:r>
          </a:p>
          <a:p>
            <a:r>
              <a:rPr lang="ru-RU" sz="2000" dirty="0">
                <a:solidFill>
                  <a:schemeClr val="bg1"/>
                </a:solidFill>
                <a:latin typeface="Times New Roman" panose="02020603050405020304" pitchFamily="18" charset="0"/>
                <a:cs typeface="Times New Roman" panose="02020603050405020304" pitchFamily="18" charset="0"/>
              </a:rPr>
              <a:t>осуществление международных расчетов, предоставление кредитов в иностранной валюте клиентам-резидентам, в рублях- клиентам-нерезидентам, предоставление гарантий. В каче­стве основных форм международных расчетов выступают </a:t>
            </a:r>
            <a:r>
              <a:rPr lang="ru-RU" sz="2000" i="1" dirty="0">
                <a:solidFill>
                  <a:schemeClr val="bg1"/>
                </a:solidFill>
                <a:latin typeface="Times New Roman" panose="02020603050405020304" pitchFamily="18" charset="0"/>
                <a:cs typeface="Times New Roman" panose="02020603050405020304" pitchFamily="18" charset="0"/>
              </a:rPr>
              <a:t>банковский перевод, аккредитив, инкассо.</a:t>
            </a:r>
          </a:p>
        </p:txBody>
      </p:sp>
      <p:sp>
        <p:nvSpPr>
          <p:cNvPr id="6" name="Скругленный прямоугольник 5"/>
          <p:cNvSpPr/>
          <p:nvPr/>
        </p:nvSpPr>
        <p:spPr>
          <a:xfrm>
            <a:off x="5851635" y="2356946"/>
            <a:ext cx="5088320" cy="4367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1"/>
                </a:solidFill>
                <a:latin typeface="Times New Roman" panose="02020603050405020304" pitchFamily="18" charset="0"/>
                <a:cs typeface="Times New Roman" panose="02020603050405020304" pitchFamily="18" charset="0"/>
              </a:rPr>
              <a:t>покупку-продажу ино­странной валюты в собственных интересах как с целью хеджирования (страхования) валютных рисков, так и в арбитражных или спекулятив­ных целях, кредитно-депозитные операции, номинированные в ино­странной валюте на межбанковском рынке.</a:t>
            </a:r>
          </a:p>
        </p:txBody>
      </p:sp>
    </p:spTree>
    <p:extLst>
      <p:ext uri="{BB962C8B-B14F-4D97-AF65-F5344CB8AC3E}">
        <p14:creationId xmlns:p14="http://schemas.microsoft.com/office/powerpoint/2010/main" val="2345414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8442" y="1887397"/>
            <a:ext cx="8253248" cy="1133259"/>
          </a:xfrm>
          <a:prstGeom prst="rect">
            <a:avLst/>
          </a:prstGeom>
        </p:spPr>
        <p:txBody>
          <a:bodyPr wrap="square">
            <a:spAutoFit/>
          </a:bodyPr>
          <a:lstStyle/>
          <a:p>
            <a:pPr indent="450215" algn="ctr">
              <a:lnSpc>
                <a:spcPct val="150000"/>
              </a:lnSpc>
              <a:spcBef>
                <a:spcPts val="9000"/>
              </a:spcBef>
              <a:spcAft>
                <a:spcPts val="0"/>
              </a:spcAft>
            </a:pPr>
            <a:r>
              <a:rPr lang="ru-RU" b="1" dirty="0">
                <a:latin typeface="Times New Roman" panose="02020603050405020304" pitchFamily="18" charset="0"/>
                <a:ea typeface="Arial Narrow" panose="020B0606020202030204" pitchFamily="34" charset="0"/>
                <a:cs typeface="Arial Narrow" panose="020B0606020202030204" pitchFamily="34" charset="0"/>
              </a:rPr>
              <a:t>3. </a:t>
            </a:r>
            <a:r>
              <a:rPr lang="ru-RU" sz="2400" b="1" dirty="0">
                <a:latin typeface="Times New Roman" panose="02020603050405020304" pitchFamily="18" charset="0"/>
                <a:ea typeface="Calibri" panose="020F0502020204030204" pitchFamily="34" charset="0"/>
              </a:rPr>
              <a:t>Основные финансовые инструменты валютного рынка, стратегии участников рынка</a:t>
            </a:r>
            <a:endParaRPr lang="ru-RU" sz="2400" b="1"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373412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a:spLocks noChangeArrowheads="1"/>
          </p:cNvSpPr>
          <p:nvPr/>
        </p:nvSpPr>
        <p:spPr bwMode="auto">
          <a:xfrm>
            <a:off x="2396358" y="165538"/>
            <a:ext cx="7330965" cy="83364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8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Сделки покупки-продажи иностранной валюты</a:t>
            </a:r>
            <a:endParaRPr kumimoji="0" lang="ru-RU" altLang="ru-RU" sz="2800" b="0" i="0" u="none" strike="noStrike" cap="none" normalizeH="0" baseline="0">
              <a:ln>
                <a:noFill/>
              </a:ln>
              <a:solidFill>
                <a:schemeClr val="bg1"/>
              </a:solidFill>
              <a:effectLst/>
              <a:latin typeface="Arial" panose="020B0604020202020204" pitchFamily="34" charset="0"/>
            </a:endParaRPr>
          </a:p>
        </p:txBody>
      </p:sp>
      <p:sp>
        <p:nvSpPr>
          <p:cNvPr id="3" name="Скругленный прямоугольник 2"/>
          <p:cNvSpPr>
            <a:spLocks noChangeArrowheads="1"/>
          </p:cNvSpPr>
          <p:nvPr/>
        </p:nvSpPr>
        <p:spPr bwMode="auto">
          <a:xfrm>
            <a:off x="733097" y="1408516"/>
            <a:ext cx="5147441" cy="641350"/>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Наличные сделки покупки-продажи </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4" name="Скругленный прямоугольник 4"/>
          <p:cNvSpPr>
            <a:spLocks noChangeArrowheads="1"/>
          </p:cNvSpPr>
          <p:nvPr/>
        </p:nvSpPr>
        <p:spPr bwMode="auto">
          <a:xfrm>
            <a:off x="6166550" y="1408516"/>
            <a:ext cx="5137326" cy="665162"/>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Срочные сделки покупки-продажи </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5" name="Скругленный прямоугольник 5"/>
          <p:cNvSpPr>
            <a:spLocks noChangeArrowheads="1"/>
          </p:cNvSpPr>
          <p:nvPr/>
        </p:nvSpPr>
        <p:spPr bwMode="auto">
          <a:xfrm>
            <a:off x="961697" y="2368879"/>
            <a:ext cx="1469149"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spot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6" name="Скругленный прямоугольник 6"/>
          <p:cNvSpPr>
            <a:spLocks noChangeArrowheads="1"/>
          </p:cNvSpPr>
          <p:nvPr/>
        </p:nvSpPr>
        <p:spPr bwMode="auto">
          <a:xfrm>
            <a:off x="3287110" y="2368879"/>
            <a:ext cx="1674527"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tomorrow</a:t>
            </a:r>
            <a:endParaRPr kumimoji="0" lang="en-US" altLang="ru-RU" sz="2400" b="0" i="0" u="none" strike="noStrike" cap="none" normalizeH="0" baseline="0" dirty="0">
              <a:ln>
                <a:noFill/>
              </a:ln>
              <a:solidFill>
                <a:schemeClr val="bg1"/>
              </a:solidFill>
              <a:effectLst/>
              <a:latin typeface="Arial" panose="020B0604020202020204" pitchFamily="34" charset="0"/>
            </a:endParaRPr>
          </a:p>
        </p:txBody>
      </p:sp>
      <p:sp>
        <p:nvSpPr>
          <p:cNvPr id="7" name="Скругленный прямоугольник 7"/>
          <p:cNvSpPr>
            <a:spLocks noChangeArrowheads="1"/>
          </p:cNvSpPr>
          <p:nvPr/>
        </p:nvSpPr>
        <p:spPr bwMode="auto">
          <a:xfrm>
            <a:off x="3872245" y="3723454"/>
            <a:ext cx="4379189" cy="106947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Сделки с разрывами в датах валютирования</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8" name="Скругленный прямоугольник 8"/>
          <p:cNvSpPr>
            <a:spLocks noChangeArrowheads="1"/>
          </p:cNvSpPr>
          <p:nvPr/>
        </p:nvSpPr>
        <p:spPr bwMode="auto">
          <a:xfrm>
            <a:off x="6333971" y="2352404"/>
            <a:ext cx="1548447"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forward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9" name="Скругленный прямоугольник 9"/>
          <p:cNvSpPr>
            <a:spLocks noChangeArrowheads="1"/>
          </p:cNvSpPr>
          <p:nvPr/>
        </p:nvSpPr>
        <p:spPr bwMode="auto">
          <a:xfrm>
            <a:off x="9894306" y="2368878"/>
            <a:ext cx="1228265"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futures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10" name="Скругленный прямоугольник 10"/>
          <p:cNvSpPr>
            <a:spLocks noChangeArrowheads="1"/>
          </p:cNvSpPr>
          <p:nvPr/>
        </p:nvSpPr>
        <p:spPr bwMode="auto">
          <a:xfrm>
            <a:off x="7102366" y="3099062"/>
            <a:ext cx="1250489" cy="41582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option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11" name="Скругленный прямоугольник 11"/>
          <p:cNvSpPr>
            <a:spLocks noChangeArrowheads="1"/>
          </p:cNvSpPr>
          <p:nvPr/>
        </p:nvSpPr>
        <p:spPr bwMode="auto">
          <a:xfrm>
            <a:off x="9317747" y="3062650"/>
            <a:ext cx="1268797" cy="452239"/>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swop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cxnSp>
        <p:nvCxnSpPr>
          <p:cNvPr id="12" name="Прямая со стрелкой 11"/>
          <p:cNvCxnSpPr/>
          <p:nvPr/>
        </p:nvCxnSpPr>
        <p:spPr>
          <a:xfrm flipH="1">
            <a:off x="4222487" y="1089503"/>
            <a:ext cx="201295" cy="2019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7543800" y="1072561"/>
            <a:ext cx="196761" cy="2350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2073011" y="2073678"/>
            <a:ext cx="213360" cy="2489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3658705" y="2084948"/>
            <a:ext cx="273050" cy="2616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H="1">
            <a:off x="5990897" y="1089503"/>
            <a:ext cx="20974" cy="2536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H="1">
            <a:off x="7867878" y="2081567"/>
            <a:ext cx="498475" cy="2362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9383766" y="2105062"/>
            <a:ext cx="510540" cy="212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8236819" y="2194149"/>
            <a:ext cx="308610" cy="7480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9107187" y="2194149"/>
            <a:ext cx="237490" cy="8070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5402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07428" y="2172028"/>
            <a:ext cx="1545020" cy="104840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a:latin typeface="Times New Roman" panose="02020603050405020304" pitchFamily="18" charset="0"/>
                <a:cs typeface="Times New Roman" panose="02020603050405020304" pitchFamily="18" charset="0"/>
              </a:rPr>
              <a:t>Наличная сделка </a:t>
            </a:r>
            <a:endParaRPr lang="ru-RU" sz="2400">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2195347" y="1718771"/>
            <a:ext cx="4761187" cy="195492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это конверсионная сделка, расчеты по которой должны быть осуществлены сторонами не позднее двух рабочих дней после ее заключения</a:t>
            </a:r>
          </a:p>
        </p:txBody>
      </p:sp>
      <p:sp>
        <p:nvSpPr>
          <p:cNvPr id="4" name="TextBox 3"/>
          <p:cNvSpPr txBox="1"/>
          <p:nvPr/>
        </p:nvSpPr>
        <p:spPr>
          <a:xfrm>
            <a:off x="1852447" y="2476499"/>
            <a:ext cx="252248" cy="378372"/>
          </a:xfrm>
          <a:prstGeom prst="rect">
            <a:avLst/>
          </a:prstGeom>
          <a:noFill/>
        </p:spPr>
        <p:txBody>
          <a:bodyPr wrap="square" rtlCol="0">
            <a:spAutoFit/>
          </a:bodyPr>
          <a:lstStyle/>
          <a:p>
            <a:r>
              <a:rPr lang="ru-RU" dirty="0"/>
              <a:t>-</a:t>
            </a:r>
          </a:p>
        </p:txBody>
      </p:sp>
      <p:sp>
        <p:nvSpPr>
          <p:cNvPr id="5" name="Овальная выноска 4"/>
          <p:cNvSpPr/>
          <p:nvPr/>
        </p:nvSpPr>
        <p:spPr>
          <a:xfrm>
            <a:off x="1450428" y="4193628"/>
            <a:ext cx="7811813" cy="1576552"/>
          </a:xfrm>
          <a:prstGeom prst="wedgeEllipse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000" i="1" dirty="0">
                <a:latin typeface="Times New Roman" panose="02020603050405020304" pitchFamily="18" charset="0"/>
                <a:cs typeface="Times New Roman" panose="02020603050405020304" pitchFamily="18" charset="0"/>
              </a:rPr>
              <a:t>Дата расчетов по сделке называется датой валютирования. </a:t>
            </a:r>
          </a:p>
        </p:txBody>
      </p:sp>
      <p:sp>
        <p:nvSpPr>
          <p:cNvPr id="6" name="Скругленный прямоугольник 5"/>
          <p:cNvSpPr/>
          <p:nvPr/>
        </p:nvSpPr>
        <p:spPr>
          <a:xfrm>
            <a:off x="7299434" y="1194896"/>
            <a:ext cx="4761187" cy="115482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today</a:t>
            </a:r>
            <a:r>
              <a:rPr lang="ru-RU" sz="2400" dirty="0">
                <a:latin typeface="Times New Roman" panose="02020603050405020304" pitchFamily="18" charset="0"/>
                <a:cs typeface="Times New Roman" panose="02020603050405020304" pitchFamily="18" charset="0"/>
              </a:rPr>
              <a:t> (расчеты «се­годня», или дата валютирования совпадает с датой заключения сделки)</a:t>
            </a:r>
          </a:p>
        </p:txBody>
      </p:sp>
      <p:sp>
        <p:nvSpPr>
          <p:cNvPr id="7" name="Скругленный прямоугольник 6"/>
          <p:cNvSpPr/>
          <p:nvPr/>
        </p:nvSpPr>
        <p:spPr>
          <a:xfrm>
            <a:off x="7299434" y="2529053"/>
            <a:ext cx="4761187" cy="5649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tomorrow</a:t>
            </a:r>
            <a:r>
              <a:rPr lang="ru-RU" sz="2400" dirty="0">
                <a:latin typeface="Times New Roman" panose="02020603050405020304" pitchFamily="18" charset="0"/>
                <a:cs typeface="Times New Roman" panose="02020603050405020304" pitchFamily="18" charset="0"/>
              </a:rPr>
              <a:t> (расчеты «завтра»)</a:t>
            </a:r>
          </a:p>
        </p:txBody>
      </p:sp>
      <p:sp>
        <p:nvSpPr>
          <p:cNvPr id="8" name="Скругленный прямоугольник 7"/>
          <p:cNvSpPr/>
          <p:nvPr/>
        </p:nvSpPr>
        <p:spPr>
          <a:xfrm>
            <a:off x="7299433" y="3262804"/>
            <a:ext cx="4761187" cy="5649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spot</a:t>
            </a:r>
            <a:r>
              <a:rPr lang="ru-RU" sz="2400" dirty="0">
                <a:latin typeface="Times New Roman" panose="02020603050405020304" pitchFamily="18" charset="0"/>
                <a:cs typeface="Times New Roman" panose="02020603050405020304" pitchFamily="18" charset="0"/>
              </a:rPr>
              <a:t> (расчеты «послезавтра»)</a:t>
            </a:r>
          </a:p>
        </p:txBody>
      </p:sp>
    </p:spTree>
    <p:extLst>
      <p:ext uri="{BB962C8B-B14F-4D97-AF65-F5344CB8AC3E}">
        <p14:creationId xmlns:p14="http://schemas.microsoft.com/office/powerpoint/2010/main" val="2853070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89187" y="2175643"/>
            <a:ext cx="2128345" cy="7882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a:latin typeface="Times New Roman" panose="02020603050405020304" pitchFamily="18" charset="0"/>
                <a:cs typeface="Times New Roman" panose="02020603050405020304" pitchFamily="18" charset="0"/>
              </a:rPr>
              <a:t>Срочная сделка </a:t>
            </a:r>
          </a:p>
        </p:txBody>
      </p:sp>
      <p:sp>
        <p:nvSpPr>
          <p:cNvPr id="3" name="TextBox 2"/>
          <p:cNvSpPr txBox="1"/>
          <p:nvPr/>
        </p:nvSpPr>
        <p:spPr>
          <a:xfrm>
            <a:off x="2396359" y="2338948"/>
            <a:ext cx="260131" cy="461665"/>
          </a:xfrm>
          <a:prstGeom prst="rect">
            <a:avLst/>
          </a:prstGeom>
          <a:noFill/>
        </p:spPr>
        <p:txBody>
          <a:bodyPr wrap="square" rtlCol="0">
            <a:spAutoFit/>
          </a:bodyPr>
          <a:lstStyle/>
          <a:p>
            <a:r>
              <a:rPr lang="ru-RU" sz="2400" dirty="0"/>
              <a:t>-</a:t>
            </a:r>
          </a:p>
        </p:txBody>
      </p:sp>
      <p:sp>
        <p:nvSpPr>
          <p:cNvPr id="4" name="Скругленный прямоугольник 3"/>
          <p:cNvSpPr/>
          <p:nvPr/>
        </p:nvSpPr>
        <p:spPr>
          <a:xfrm>
            <a:off x="2735317" y="1679029"/>
            <a:ext cx="3631325" cy="17815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это сделка, расчеты по которой превышают два рабочих дня после ее заключения</a:t>
            </a:r>
          </a:p>
        </p:txBody>
      </p:sp>
      <p:sp>
        <p:nvSpPr>
          <p:cNvPr id="6" name="Скругленный прямоугольник 5"/>
          <p:cNvSpPr/>
          <p:nvPr/>
        </p:nvSpPr>
        <p:spPr>
          <a:xfrm>
            <a:off x="6445469" y="1237594"/>
            <a:ext cx="5646683" cy="287720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В настоящее время для мирового валютного рынка характерно большое разнообразие срочных инстру­ментов, на отечественном внутреннем валютном рынке используются более простые варианты срочных инструментов.</a:t>
            </a:r>
          </a:p>
        </p:txBody>
      </p:sp>
    </p:spTree>
    <p:extLst>
      <p:ext uri="{BB962C8B-B14F-4D97-AF65-F5344CB8AC3E}">
        <p14:creationId xmlns:p14="http://schemas.microsoft.com/office/powerpoint/2010/main" val="2134929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8771" y="2197623"/>
            <a:ext cx="10120976" cy="834524"/>
          </a:xfrm>
          <a:prstGeom prst="rect">
            <a:avLst/>
          </a:prstGeom>
        </p:spPr>
        <p:txBody>
          <a:bodyPr wrap="none">
            <a:spAutoFit/>
          </a:bodyPr>
          <a:lstStyle/>
          <a:p>
            <a:pPr indent="450215">
              <a:lnSpc>
                <a:spcPct val="150000"/>
              </a:lnSpc>
              <a:spcAft>
                <a:spcPts val="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1.Понятие валютного рынка и его структура.</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8046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0" y="204952"/>
            <a:ext cx="12186745" cy="5762296"/>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dirty="0">
                <a:latin typeface="Times New Roman" panose="02020603050405020304" pitchFamily="18" charset="0"/>
                <a:cs typeface="Times New Roman" panose="02020603050405020304" pitchFamily="18" charset="0"/>
              </a:rPr>
              <a:t>Форвардный контракт (</a:t>
            </a:r>
            <a:r>
              <a:rPr lang="ru-RU" sz="3200" dirty="0" err="1">
                <a:latin typeface="Times New Roman" panose="02020603050405020304" pitchFamily="18" charset="0"/>
                <a:cs typeface="Times New Roman" panose="02020603050405020304" pitchFamily="18" charset="0"/>
              </a:rPr>
              <a:t>forward</a:t>
            </a:r>
            <a:r>
              <a:rPr lang="ru-RU" sz="3200" dirty="0">
                <a:latin typeface="Times New Roman" panose="02020603050405020304" pitchFamily="18" charset="0"/>
                <a:cs typeface="Times New Roman" panose="02020603050405020304" pitchFamily="18" charset="0"/>
              </a:rPr>
              <a:t>) соглашение (срочный контракт) между двумя сторонами о будущей поставке валютных средств (в данном случае базисного актива) на определенных условиях, который заключается вне биржи. По своим характеристикам форвард - контракт индивидуальный. В целом можно сказать, что вторичный рынок форвардов в России не развит или слабо развит.</a:t>
            </a:r>
          </a:p>
        </p:txBody>
      </p:sp>
    </p:spTree>
    <p:extLst>
      <p:ext uri="{BB962C8B-B14F-4D97-AF65-F5344CB8AC3E}">
        <p14:creationId xmlns:p14="http://schemas.microsoft.com/office/powerpoint/2010/main" val="1340338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99696" y="210206"/>
            <a:ext cx="11582401" cy="6148553"/>
          </a:xfrm>
          <a:prstGeom prst="wedgeEllipseCallout">
            <a:avLst>
              <a:gd name="adj1" fmla="val -19032"/>
              <a:gd name="adj2" fmla="val 56202"/>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u-RU" sz="2000" i="1" dirty="0">
                <a:latin typeface="Times New Roman" panose="02020603050405020304" pitchFamily="18" charset="0"/>
                <a:cs typeface="Times New Roman" panose="02020603050405020304" pitchFamily="18" charset="0"/>
              </a:rPr>
              <a:t>Фьючерсный контракт </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futures</a:t>
            </a:r>
            <a:r>
              <a:rPr lang="ru-RU" sz="2000" dirty="0">
                <a:latin typeface="Times New Roman" panose="02020603050405020304" pitchFamily="18" charset="0"/>
                <a:cs typeface="Times New Roman" panose="02020603050405020304" pitchFamily="18" charset="0"/>
              </a:rPr>
              <a:t>) - соглашение (срочный контракт) между двумя сторонами о будущей поставке валютных средств, которое заключается на бирже. Биржа сама разрабатывает его условия, и они являются стандартными для каждого базисного актива. Исполнение фьючерсов гарантируется биржей. После того как контракт заключен, он регистрируется в расчетной палате биржи. С этого момента стороной сделки становится биржа (расчетная палата). Поскольку фьючерсные контракты стандартны, они </a:t>
            </a:r>
            <a:r>
              <a:rPr lang="ru-RU" sz="2000" dirty="0" err="1">
                <a:latin typeface="Times New Roman" panose="02020603050405020304" pitchFamily="18" charset="0"/>
                <a:cs typeface="Times New Roman" panose="02020603050405020304" pitchFamily="18" charset="0"/>
              </a:rPr>
              <a:t>высоколиквидны</a:t>
            </a:r>
            <a:r>
              <a:rPr lang="ru-RU" sz="2000" dirty="0">
                <a:latin typeface="Times New Roman" panose="02020603050405020304" pitchFamily="18" charset="0"/>
                <a:cs typeface="Times New Roman" panose="02020603050405020304" pitchFamily="18" charset="0"/>
              </a:rPr>
              <a:t>. Это означает, что участник легко может закрыть открытую позицию с помощью </a:t>
            </a:r>
            <a:r>
              <a:rPr lang="ru-RU" sz="2000" dirty="0" err="1">
                <a:latin typeface="Times New Roman" panose="02020603050405020304" pitchFamily="18" charset="0"/>
                <a:cs typeface="Times New Roman" panose="02020603050405020304" pitchFamily="18" charset="0"/>
              </a:rPr>
              <a:t>оффсетной</a:t>
            </a:r>
            <a:r>
              <a:rPr lang="ru-RU" sz="2000" dirty="0">
                <a:latin typeface="Times New Roman" panose="02020603050405020304" pitchFamily="18" charset="0"/>
                <a:cs typeface="Times New Roman" panose="02020603050405020304" pitchFamily="18" charset="0"/>
              </a:rPr>
              <a:t> (встречной) сделки. Если участник контракта желает осуществить поставку, он не ликвидирует свою позицию до дня поставки. Заметим, что в мировой практике незначительное количество заключенных сделок заканчиваются реальной поставкой базисного актива.</a:t>
            </a:r>
          </a:p>
        </p:txBody>
      </p:sp>
    </p:spTree>
    <p:extLst>
      <p:ext uri="{BB962C8B-B14F-4D97-AF65-F5344CB8AC3E}">
        <p14:creationId xmlns:p14="http://schemas.microsoft.com/office/powerpoint/2010/main" val="1143412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81303" y="465083"/>
            <a:ext cx="11816256" cy="4753303"/>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dirty="0">
                <a:latin typeface="Times New Roman" panose="02020603050405020304" pitchFamily="18" charset="0"/>
                <a:cs typeface="Times New Roman" panose="02020603050405020304" pitchFamily="18" charset="0"/>
              </a:rPr>
              <a:t>Опцион </a:t>
            </a: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option</a:t>
            </a:r>
            <a:r>
              <a:rPr lang="ru-RU" sz="2400" dirty="0">
                <a:latin typeface="Times New Roman" panose="02020603050405020304" pitchFamily="18" charset="0"/>
                <a:cs typeface="Times New Roman" panose="02020603050405020304" pitchFamily="18" charset="0"/>
              </a:rPr>
              <a:t>) предоставляет одной из сторон сделки (покупателю опциона) право выбора исполнить контракт или отказаться от его исполнения. Иными словами, опцион является срочным инструментом, который заключается между двумя сторонами о будущей поставке базисного актива (в нашем случае валютных средств) на определенных условиях, но при этом одной из сторон предоставляется право исполнить контракт или отказаться от него. За это право покупатель платит продавцу опциона премию.</a:t>
            </a:r>
          </a:p>
        </p:txBody>
      </p:sp>
    </p:spTree>
    <p:extLst>
      <p:ext uri="{BB962C8B-B14F-4D97-AF65-F5344CB8AC3E}">
        <p14:creationId xmlns:p14="http://schemas.microsoft.com/office/powerpoint/2010/main" val="3218868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591207" y="701565"/>
            <a:ext cx="10985938" cy="4989787"/>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Своп (</a:t>
            </a:r>
            <a:r>
              <a:rPr lang="ru-RU" sz="3200" i="1" dirty="0" err="1">
                <a:latin typeface="Times New Roman" panose="02020603050405020304" pitchFamily="18" charset="0"/>
                <a:cs typeface="Times New Roman" panose="02020603050405020304" pitchFamily="18" charset="0"/>
              </a:rPr>
              <a:t>swap</a:t>
            </a:r>
            <a:r>
              <a:rPr lang="ru-RU" sz="3200" i="1"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 соглашение между двумя контрагентами об обмене в будущем платежами в соответствии с определенными в контракте условиями. При этом валютный своп обмен номинала и фиксированных процентов в одной валюте на номинал и фиксированные проценты в другой валюте.</a:t>
            </a:r>
          </a:p>
        </p:txBody>
      </p:sp>
    </p:spTree>
    <p:extLst>
      <p:ext uri="{BB962C8B-B14F-4D97-AF65-F5344CB8AC3E}">
        <p14:creationId xmlns:p14="http://schemas.microsoft.com/office/powerpoint/2010/main" val="3929106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187819" y="579382"/>
            <a:ext cx="8537027" cy="10926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a:latin typeface="Times New Roman" panose="02020603050405020304" pitchFamily="18" charset="0"/>
                <a:cs typeface="Times New Roman" panose="02020603050405020304" pitchFamily="18" charset="0"/>
              </a:rPr>
              <a:t>В банковской практике выделяют еще один вид сделок сделки с разрывами в датах валютирования. </a:t>
            </a:r>
          </a:p>
        </p:txBody>
      </p:sp>
      <p:sp>
        <p:nvSpPr>
          <p:cNvPr id="3" name="Скругленный прямоугольник 2"/>
          <p:cNvSpPr/>
          <p:nvPr/>
        </p:nvSpPr>
        <p:spPr>
          <a:xfrm>
            <a:off x="370489" y="2010104"/>
            <a:ext cx="11650718" cy="379948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Это связано с тем, что для определения их типа (отнесения к наличному или срочному типу) предусмотрен отдель­ный порядок. Согласно этому порядку при заключении сделки с разры­вами в датах валютирования, т. е. по которой даты исполнения сторона­ми своих обязательств не совпадают, датой исполнения сделки считается дата исполнений всех обязательств по сделке (т. е. дата, на которую обя­зательства каждой из сторон по условиям сделки считаются исполненны­ми). Иными словами, тип сделки в данном случае следует определять по последней дате исполнения. </a:t>
            </a:r>
          </a:p>
        </p:txBody>
      </p:sp>
    </p:spTree>
    <p:extLst>
      <p:ext uri="{BB962C8B-B14F-4D97-AF65-F5344CB8AC3E}">
        <p14:creationId xmlns:p14="http://schemas.microsoft.com/office/powerpoint/2010/main" val="2523735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17331" y="1008993"/>
            <a:ext cx="9648496" cy="10168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a:latin typeface="Times New Roman" panose="02020603050405020304" pitchFamily="18" charset="0"/>
                <a:cs typeface="Times New Roman" panose="02020603050405020304" pitchFamily="18" charset="0"/>
              </a:rPr>
              <a:t>В зависимости от целей, которые преследуют участники валютного рынка, выделяют четыре стратегии поведения на рынке: </a:t>
            </a:r>
          </a:p>
        </p:txBody>
      </p:sp>
      <p:sp>
        <p:nvSpPr>
          <p:cNvPr id="3" name="Скругленный прямоугольник 2"/>
          <p:cNvSpPr/>
          <p:nvPr/>
        </p:nvSpPr>
        <p:spPr>
          <a:xfrm>
            <a:off x="2309648" y="2420007"/>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a:solidFill>
                  <a:schemeClr val="bg1"/>
                </a:solidFill>
                <a:latin typeface="Times New Roman" panose="02020603050405020304" pitchFamily="18" charset="0"/>
                <a:cs typeface="Times New Roman" panose="02020603050405020304" pitchFamily="18" charset="0"/>
              </a:rPr>
              <a:t>инвестирова­ние</a:t>
            </a:r>
          </a:p>
        </p:txBody>
      </p:sp>
      <p:sp>
        <p:nvSpPr>
          <p:cNvPr id="4" name="Скругленный прямоугольник 3"/>
          <p:cNvSpPr/>
          <p:nvPr/>
        </p:nvSpPr>
        <p:spPr>
          <a:xfrm>
            <a:off x="3518338" y="3392214"/>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арбитраж</a:t>
            </a:r>
          </a:p>
        </p:txBody>
      </p:sp>
      <p:sp>
        <p:nvSpPr>
          <p:cNvPr id="5" name="Скругленный прямоугольник 4"/>
          <p:cNvSpPr/>
          <p:nvPr/>
        </p:nvSpPr>
        <p:spPr>
          <a:xfrm>
            <a:off x="5368159" y="4277711"/>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спекуляции</a:t>
            </a:r>
          </a:p>
        </p:txBody>
      </p:sp>
      <p:sp>
        <p:nvSpPr>
          <p:cNvPr id="6" name="Скругленный прямоугольник 5"/>
          <p:cNvSpPr/>
          <p:nvPr/>
        </p:nvSpPr>
        <p:spPr>
          <a:xfrm>
            <a:off x="7436069" y="5163208"/>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хеджирование</a:t>
            </a:r>
          </a:p>
        </p:txBody>
      </p:sp>
    </p:spTree>
    <p:extLst>
      <p:ext uri="{BB962C8B-B14F-4D97-AF65-F5344CB8AC3E}">
        <p14:creationId xmlns:p14="http://schemas.microsoft.com/office/powerpoint/2010/main" val="1887412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усеченными противолежащими углами 1"/>
          <p:cNvSpPr/>
          <p:nvPr/>
        </p:nvSpPr>
        <p:spPr>
          <a:xfrm>
            <a:off x="315310" y="504496"/>
            <a:ext cx="10807262" cy="2900856"/>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200" i="1" dirty="0">
                <a:latin typeface="Times New Roman" panose="02020603050405020304" pitchFamily="18" charset="0"/>
                <a:cs typeface="Times New Roman" panose="02020603050405020304" pitchFamily="18" charset="0"/>
              </a:rPr>
              <a:t>Стратегия инвестирования </a:t>
            </a:r>
            <a:r>
              <a:rPr lang="ru-RU" sz="2200" dirty="0">
                <a:latin typeface="Times New Roman" panose="02020603050405020304" pitchFamily="18" charset="0"/>
                <a:cs typeface="Times New Roman" panose="02020603050405020304" pitchFamily="18" charset="0"/>
              </a:rPr>
              <a:t>предполагает размещение средств в различных иностранных валютах на длительные сроки. В своей деятельности инвесторы используют фундаментальные прогнозы ситуации на мировом валютно-финансовом рынке. Критерием выбора активов для них является достижение приемлемого, по их мнению, дохода при заданном уровне риска. Международные инвесторы используют преимущества диверсификации активов не только по видам инструментов и по различным валютам, но и по </a:t>
            </a:r>
            <a:r>
              <a:rPr lang="ru-RU" sz="2200" dirty="0" err="1">
                <a:latin typeface="Times New Roman" panose="02020603050405020304" pitchFamily="18" charset="0"/>
                <a:cs typeface="Times New Roman" panose="02020603050405020304" pitchFamily="18" charset="0"/>
              </a:rPr>
              <a:t>страновой</a:t>
            </a:r>
            <a:r>
              <a:rPr lang="ru-RU" sz="2200" dirty="0">
                <a:latin typeface="Times New Roman" panose="02020603050405020304" pitchFamily="18" charset="0"/>
                <a:cs typeface="Times New Roman" panose="02020603050405020304" pitchFamily="18" charset="0"/>
              </a:rPr>
              <a:t> принадлежности эмитентов и заемщиков.</a:t>
            </a:r>
          </a:p>
        </p:txBody>
      </p:sp>
      <p:sp>
        <p:nvSpPr>
          <p:cNvPr id="3" name="Прямоугольник с двумя усеченными противолежащими углами 2"/>
          <p:cNvSpPr/>
          <p:nvPr/>
        </p:nvSpPr>
        <p:spPr>
          <a:xfrm>
            <a:off x="315310" y="3959771"/>
            <a:ext cx="10807262" cy="2404241"/>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200" i="1" dirty="0">
                <a:latin typeface="Times New Roman" panose="02020603050405020304" pitchFamily="18" charset="0"/>
                <a:cs typeface="Times New Roman" panose="02020603050405020304" pitchFamily="18" charset="0"/>
              </a:rPr>
              <a:t>Арбитраж</a:t>
            </a:r>
            <a:r>
              <a:rPr lang="ru-RU" sz="2200" dirty="0">
                <a:latin typeface="Times New Roman" panose="02020603050405020304" pitchFamily="18" charset="0"/>
                <a:cs typeface="Times New Roman" panose="02020603050405020304" pitchFamily="18" charset="0"/>
              </a:rPr>
              <a:t> означает широкий круг операций с финансовыми актива­ми, в том числе с иностранной валютой, состоящих в одновременном от­крытии противоположных (или различных по срокам) позиций на одном или нескольких взаимосвязанных сегментах финансовых рынков с целью получения гарантированной прибыли из различий в котировках (курсах). </a:t>
            </a:r>
          </a:p>
        </p:txBody>
      </p:sp>
    </p:spTree>
    <p:extLst>
      <p:ext uri="{BB962C8B-B14F-4D97-AF65-F5344CB8AC3E}">
        <p14:creationId xmlns:p14="http://schemas.microsoft.com/office/powerpoint/2010/main" val="4198747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усеченными противолежащими углами 1"/>
          <p:cNvSpPr/>
          <p:nvPr/>
        </p:nvSpPr>
        <p:spPr>
          <a:xfrm>
            <a:off x="134007" y="149772"/>
            <a:ext cx="11973910" cy="3184634"/>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Основной целью</a:t>
            </a:r>
            <a:r>
              <a:rPr lang="ru-RU" sz="2800" i="1" dirty="0">
                <a:latin typeface="Times New Roman" panose="02020603050405020304" pitchFamily="18" charset="0"/>
                <a:cs typeface="Times New Roman" panose="02020603050405020304" pitchFamily="18" charset="0"/>
              </a:rPr>
              <a:t> спекулятивных операций</a:t>
            </a:r>
            <a:r>
              <a:rPr lang="ru-RU" sz="2800" dirty="0">
                <a:latin typeface="Times New Roman" panose="02020603050405020304" pitchFamily="18" charset="0"/>
                <a:cs typeface="Times New Roman" panose="02020603050405020304" pitchFamily="18" charset="0"/>
              </a:rPr>
              <a:t> является получение при­были за счет разницы в курсах финансовых инструментов во времени. Деятельность спекулянтов предполагает сознательное принятие риска за счет длительного поддержания открытых позиций. Спекулянт прода­ет (покупает) актив (иностранную валюту) в надежде на то, что в буду­щем удастся закрыть позицию при помощи </a:t>
            </a:r>
            <a:r>
              <a:rPr lang="ru-RU" sz="2800" dirty="0" err="1">
                <a:latin typeface="Times New Roman" panose="02020603050405020304" pitchFamily="18" charset="0"/>
                <a:cs typeface="Times New Roman" panose="02020603050405020304" pitchFamily="18" charset="0"/>
              </a:rPr>
              <a:t>контрсделки</a:t>
            </a:r>
            <a:r>
              <a:rPr lang="ru-RU" sz="2800" dirty="0">
                <a:latin typeface="Times New Roman" panose="02020603050405020304" pitchFamily="18" charset="0"/>
                <a:cs typeface="Times New Roman" panose="02020603050405020304" pitchFamily="18" charset="0"/>
              </a:rPr>
              <a:t>, осуществлен­ной по более благоприятному курсу. </a:t>
            </a:r>
          </a:p>
        </p:txBody>
      </p:sp>
      <p:sp>
        <p:nvSpPr>
          <p:cNvPr id="3" name="Прямоугольник с двумя усеченными противолежащими углами 2"/>
          <p:cNvSpPr/>
          <p:nvPr/>
        </p:nvSpPr>
        <p:spPr>
          <a:xfrm>
            <a:off x="134007" y="3578772"/>
            <a:ext cx="11973910" cy="3184634"/>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Следующей базовой стратегией операций на финансовом (в том чис­ле и на валютном) рынке </a:t>
            </a:r>
            <a:r>
              <a:rPr lang="ru-RU" sz="2800" i="1" dirty="0">
                <a:latin typeface="Times New Roman" panose="02020603050405020304" pitchFamily="18" charset="0"/>
                <a:cs typeface="Times New Roman" panose="02020603050405020304" pitchFamily="18" charset="0"/>
              </a:rPr>
              <a:t>является</a:t>
            </a:r>
            <a:r>
              <a:rPr lang="ru-RU" sz="2800" dirty="0">
                <a:latin typeface="Times New Roman" panose="02020603050405020304" pitchFamily="18" charset="0"/>
                <a:cs typeface="Times New Roman" panose="02020603050405020304" pitchFamily="18" charset="0"/>
              </a:rPr>
              <a:t> </a:t>
            </a:r>
            <a:r>
              <a:rPr lang="ru-RU" sz="2800" i="1" dirty="0">
                <a:latin typeface="Times New Roman" panose="02020603050405020304" pitchFamily="18" charset="0"/>
                <a:cs typeface="Times New Roman" panose="02020603050405020304" pitchFamily="18" charset="0"/>
              </a:rPr>
              <a:t>хеджирование</a:t>
            </a:r>
            <a:r>
              <a:rPr lang="ru-RU" sz="2800" dirty="0">
                <a:latin typeface="Times New Roman" panose="02020603050405020304" pitchFamily="18" charset="0"/>
                <a:cs typeface="Times New Roman" panose="02020603050405020304" pitchFamily="18" charset="0"/>
              </a:rPr>
              <a:t>, т. е. защита (примени­тельно к операциям на валютном рынке) от валютных рисков. Хеджи­рование предполагает перенос на контрагента рисков, которые данный оператор не желает брать на себя. Второй стороной по сделке покры­тия могут выступать как </a:t>
            </a:r>
            <a:r>
              <a:rPr lang="ru-RU" sz="2800" dirty="0" err="1">
                <a:latin typeface="Times New Roman" panose="02020603050405020304" pitchFamily="18" charset="0"/>
                <a:cs typeface="Times New Roman" panose="02020603050405020304" pitchFamily="18" charset="0"/>
              </a:rPr>
              <a:t>хеджеры</a:t>
            </a:r>
            <a:r>
              <a:rPr lang="ru-RU" sz="2800" dirty="0">
                <a:latin typeface="Times New Roman" panose="02020603050405020304" pitchFamily="18" charset="0"/>
                <a:cs typeface="Times New Roman" panose="02020603050405020304" pitchFamily="18" charset="0"/>
              </a:rPr>
              <a:t>, страхующие свои позиции в обрат­ном направлении, так и спекулянты или арбитражеры.</a:t>
            </a:r>
          </a:p>
        </p:txBody>
      </p:sp>
    </p:spTree>
    <p:extLst>
      <p:ext uri="{BB962C8B-B14F-4D97-AF65-F5344CB8AC3E}">
        <p14:creationId xmlns:p14="http://schemas.microsoft.com/office/powerpoint/2010/main" val="1779561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8442" y="2523944"/>
            <a:ext cx="9427779" cy="905056"/>
          </a:xfrm>
          <a:prstGeom prst="rect">
            <a:avLst/>
          </a:prstGeom>
        </p:spPr>
        <p:txBody>
          <a:bodyPr wrap="square">
            <a:spAutoFit/>
          </a:bodyPr>
          <a:lstStyle/>
          <a:p>
            <a:pPr indent="450215" algn="ctr">
              <a:lnSpc>
                <a:spcPct val="150000"/>
              </a:lnSpc>
              <a:spcBef>
                <a:spcPts val="9000"/>
              </a:spcBef>
            </a:pPr>
            <a:r>
              <a:rPr lang="ru-RU" sz="4000" b="1" dirty="0">
                <a:latin typeface="Times New Roman" panose="02020603050405020304" pitchFamily="18" charset="0"/>
                <a:ea typeface="Arial Narrow" panose="020B0606020202030204" pitchFamily="34" charset="0"/>
                <a:cs typeface="Times New Roman" panose="02020603050405020304" pitchFamily="18" charset="0"/>
              </a:rPr>
              <a:t>4. </a:t>
            </a:r>
            <a:r>
              <a:rPr lang="ru-RU" sz="4000" b="1" dirty="0">
                <a:latin typeface="Times New Roman" panose="02020603050405020304" pitchFamily="18" charset="0"/>
                <a:ea typeface="Calibri" panose="020F0502020204030204" pitchFamily="34" charset="0"/>
                <a:cs typeface="Times New Roman" panose="02020603050405020304" pitchFamily="18" charset="0"/>
              </a:rPr>
              <a:t>Валютное регулирование </a:t>
            </a:r>
            <a:endParaRPr lang="ru-RU" sz="4000" b="1" dirty="0">
              <a:latin typeface="Times New Roman" panose="02020603050405020304" pitchFamily="18" charset="0"/>
              <a:ea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058388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D6A84A80-0633-436D-AD2C-0235F160151B}"/>
              </a:ext>
            </a:extLst>
          </p:cNvPr>
          <p:cNvSpPr/>
          <p:nvPr/>
        </p:nvSpPr>
        <p:spPr>
          <a:xfrm>
            <a:off x="431074" y="391886"/>
            <a:ext cx="11652069" cy="259515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sz="2800" i="1" dirty="0">
                <a:solidFill>
                  <a:srgbClr val="000000"/>
                </a:solidFill>
                <a:latin typeface="Times New Roman" panose="02020603050405020304" pitchFamily="18" charset="0"/>
                <a:ea typeface="Times New Roman" panose="02020603050405020304" pitchFamily="18" charset="0"/>
              </a:rPr>
              <a:t>Валютное регулирование</a:t>
            </a:r>
            <a:r>
              <a:rPr lang="ru-RU" sz="2800" dirty="0">
                <a:solidFill>
                  <a:srgbClr val="000000"/>
                </a:solidFill>
                <a:latin typeface="Times New Roman" panose="02020603050405020304" pitchFamily="18" charset="0"/>
                <a:ea typeface="Times New Roman" panose="02020603050405020304" pitchFamily="18" charset="0"/>
              </a:rPr>
              <a:t> – это преимущественно нормативный процесс, поскольку реализуется через оформление международных валютных соглашений и принятие нормативных актов.</a:t>
            </a:r>
          </a:p>
          <a:p>
            <a:pPr indent="450215" algn="just"/>
            <a:r>
              <a:rPr lang="ru-RU" sz="2800" dirty="0">
                <a:solidFill>
                  <a:schemeClr val="bg1"/>
                </a:solidFill>
                <a:latin typeface="Times New Roman" panose="02020603050405020304" pitchFamily="18" charset="0"/>
                <a:cs typeface="Times New Roman" panose="02020603050405020304" pitchFamily="18" charset="0"/>
              </a:rPr>
              <a:t>Западноевропейские государства через валютное законодательство регламентируют национальные валютные рынки.</a:t>
            </a:r>
            <a:endParaRPr lang="ru-RU" sz="2800" dirty="0">
              <a:latin typeface="Times New Roman" panose="02020603050405020304" pitchFamily="18" charset="0"/>
              <a:ea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CBD66468-8F90-4198-B54D-3AB2B8D721A4}"/>
              </a:ext>
            </a:extLst>
          </p:cNvPr>
          <p:cNvSpPr/>
          <p:nvPr/>
        </p:nvSpPr>
        <p:spPr>
          <a:xfrm>
            <a:off x="431074" y="3139440"/>
            <a:ext cx="11652069" cy="288471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Кредитные организации данных государств не могут предоставлять иностранным заемщикам долгосрочные и среднесрочные валютные средства в национальных валютах без специального разрешения. В отдельных странах в соответствие с валютным законодательством предусматривается режим валютных счетов и лимит вывоза валютных средств.</a:t>
            </a:r>
            <a:endParaRPr lang="ru-RU"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1028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26125" y="86710"/>
            <a:ext cx="9955924" cy="318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 институциональных позиций</a:t>
            </a:r>
            <a:r>
              <a:rPr lang="ru-RU" sz="3200" dirty="0">
                <a:latin typeface="Times New Roman" panose="02020603050405020304" pitchFamily="18" charset="0"/>
                <a:cs typeface="Times New Roman" panose="02020603050405020304" pitchFamily="18" charset="0"/>
              </a:rPr>
              <a:t> валютный рынок представляет со­бой совокупность различных экономических субъектов, которые осу­ществляют валютные операции. Иначе говоря, это совокупность бан­ков, компаний и других организаций, которые проводят валютные операции.</a:t>
            </a:r>
          </a:p>
        </p:txBody>
      </p:sp>
      <p:sp>
        <p:nvSpPr>
          <p:cNvPr id="3" name="Скругленный прямоугольник 2"/>
          <p:cNvSpPr/>
          <p:nvPr/>
        </p:nvSpPr>
        <p:spPr>
          <a:xfrm>
            <a:off x="851338" y="3413234"/>
            <a:ext cx="11148849" cy="336068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 функциональной точки зрения</a:t>
            </a:r>
            <a:r>
              <a:rPr lang="ru-RU" sz="3200" dirty="0">
                <a:latin typeface="Times New Roman" panose="02020603050405020304" pitchFamily="18" charset="0"/>
                <a:cs typeface="Times New Roman" panose="02020603050405020304" pitchFamily="18" charset="0"/>
              </a:rPr>
              <a:t> валютный рынок - это экономи­ческие отношения, которые складываются между различными участ­никами (субъектами) при осуществлении операций покупки-продажи иностранной валюты, международных расчетов, кредитно-депозитных операций и других финансовых операций, номинированных в иностран­ных валютах.</a:t>
            </a:r>
          </a:p>
        </p:txBody>
      </p:sp>
    </p:spTree>
    <p:extLst>
      <p:ext uri="{BB962C8B-B14F-4D97-AF65-F5344CB8AC3E}">
        <p14:creationId xmlns:p14="http://schemas.microsoft.com/office/powerpoint/2010/main" val="3599144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кругленные противолежащие углы 2">
            <a:extLst>
              <a:ext uri="{FF2B5EF4-FFF2-40B4-BE49-F238E27FC236}">
                <a16:creationId xmlns:a16="http://schemas.microsoft.com/office/drawing/2014/main" id="{3B40212C-A587-484E-B712-FBB82175D917}"/>
              </a:ext>
            </a:extLst>
          </p:cNvPr>
          <p:cNvSpPr/>
          <p:nvPr/>
        </p:nvSpPr>
        <p:spPr>
          <a:xfrm>
            <a:off x="266700" y="167640"/>
            <a:ext cx="11658600" cy="326136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a:lnSpc>
                <a:spcPct val="150000"/>
              </a:lnSpc>
              <a:spcAft>
                <a:spcPts val="0"/>
              </a:spcAft>
            </a:pPr>
            <a:r>
              <a:rPr lang="ru-RU" sz="2400">
                <a:solidFill>
                  <a:srgbClr val="000000"/>
                </a:solidFill>
                <a:latin typeface="Times New Roman" panose="02020603050405020304" pitchFamily="18" charset="0"/>
                <a:ea typeface="Times New Roman" panose="02020603050405020304" pitchFamily="18" charset="0"/>
              </a:rPr>
              <a:t>Применение валютного регулирования странами и, в частности, кредитными организациями необходимо в целях минимизации валютных рисков. Предупредить валютные риски в отношении каждой валюты в отдельности, а также в смешанном портфеле (по золоту и валюте) призвана новая методика расчетов Базельского комитета по банковскому надзору (январь 1996 год).</a:t>
            </a:r>
            <a:endParaRPr lang="ru-RU" sz="2400">
              <a:latin typeface="Times New Roman" panose="02020603050405020304" pitchFamily="18" charset="0"/>
              <a:ea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8E9858AD-18E5-4738-A605-7377D478DB04}"/>
              </a:ext>
            </a:extLst>
          </p:cNvPr>
          <p:cNvSpPr/>
          <p:nvPr/>
        </p:nvSpPr>
        <p:spPr>
          <a:xfrm>
            <a:off x="335280" y="3779520"/>
            <a:ext cx="11521440" cy="2240280"/>
          </a:xfrm>
          <a:prstGeom prst="round2Diag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rPr>
              <a:t>Регулирование валютных операций осуществляется в соответствии с принципами, определенными в ст. 3 закона № 173-ФЗ «О валютном госрегулировании и контроле».</a:t>
            </a:r>
            <a:endParaRPr lang="ru-RU"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9499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7B91ED18-1CF9-4997-B213-351E34B8F922}"/>
              </a:ext>
            </a:extLst>
          </p:cNvPr>
          <p:cNvSpPr/>
          <p:nvPr/>
        </p:nvSpPr>
        <p:spPr>
          <a:xfrm>
            <a:off x="259080" y="320040"/>
            <a:ext cx="11643360" cy="6217920"/>
          </a:xfrm>
          <a:prstGeom prst="snip2Diag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a:lnSpc>
                <a:spcPct val="150000"/>
              </a:lnSpc>
              <a:spcAft>
                <a:spcPts val="0"/>
              </a:spcAft>
            </a:pP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Среди них можно выделить следующие:</a:t>
            </a:r>
            <a:endParaRPr lang="ru-RU" sz="2400" i="1"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невмешательство госорганов в валютные операции, совершаемые нерезидентами и резидентами, без наличия веских оснований;</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установление приоритетности за экономическими способами при реализации валютного регулирования;</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одновекторность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развития как внутренней, так и внешней валютной политики России;</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единая политика в госрегулировании и контроле валютных операций;</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госзащита прав и интересов субъектов при их совершении.</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56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7917DFC2-BCEB-4C5F-A51B-968D3C9DD1B3}"/>
              </a:ext>
            </a:extLst>
          </p:cNvPr>
          <p:cNvSpPr/>
          <p:nvPr/>
        </p:nvSpPr>
        <p:spPr>
          <a:xfrm>
            <a:off x="137160" y="381000"/>
            <a:ext cx="11826240" cy="6248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Нормативно-правовые акты, регулирующие совершение валютных операций, - это:</a:t>
            </a:r>
          </a:p>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 Закон о валютном госрегулировании и контроле от 10.12.2003 № 173-ФЗ ;</a:t>
            </a:r>
            <a:endParaRPr lang="ru-RU" sz="2400" dirty="0">
              <a:latin typeface="Times New Roman" panose="02020603050405020304" pitchFamily="18" charset="0"/>
              <a:ea typeface="Times New Roman" panose="02020603050405020304" pitchFamily="18" charset="0"/>
            </a:endParaRPr>
          </a:p>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 международные соглашения РФ;</a:t>
            </a:r>
            <a:endParaRPr lang="ru-RU" sz="2400" dirty="0">
              <a:latin typeface="Times New Roman" panose="02020603050405020304" pitchFamily="18" charset="0"/>
              <a:ea typeface="Times New Roman" panose="02020603050405020304" pitchFamily="18" charset="0"/>
            </a:endParaRPr>
          </a:p>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 опубликованные акты </a:t>
            </a:r>
            <a:r>
              <a:rPr lang="ru-RU" sz="2800" dirty="0" err="1">
                <a:solidFill>
                  <a:srgbClr val="000000"/>
                </a:solidFill>
                <a:latin typeface="Times New Roman" panose="02020603050405020304" pitchFamily="18" charset="0"/>
                <a:ea typeface="Times New Roman" panose="02020603050405020304" pitchFamily="18" charset="0"/>
              </a:rPr>
              <a:t>госрегулятора</a:t>
            </a:r>
            <a:r>
              <a:rPr lang="ru-RU" sz="2800" dirty="0">
                <a:solidFill>
                  <a:srgbClr val="000000"/>
                </a:solidFill>
                <a:latin typeface="Times New Roman" panose="02020603050405020304" pitchFamily="18" charset="0"/>
                <a:ea typeface="Times New Roman" panose="02020603050405020304" pitchFamily="18" charset="0"/>
              </a:rPr>
              <a:t> и иные законодательные акты, дополняющие или уточняющие нормы действия указанных выше закона и международных договоров.</a:t>
            </a:r>
            <a:endParaRPr lang="ru-RU" sz="2400" dirty="0">
              <a:latin typeface="Times New Roman" panose="02020603050405020304" pitchFamily="18" charset="0"/>
              <a:ea typeface="Times New Roman" panose="02020603050405020304" pitchFamily="18" charset="0"/>
            </a:endParaRPr>
          </a:p>
          <a:p>
            <a:pPr indent="450215" algn="just" fontAlgn="base">
              <a:lnSpc>
                <a:spcPct val="150000"/>
              </a:lnSpc>
              <a:spcAft>
                <a:spcPts val="0"/>
              </a:spcAft>
            </a:pPr>
            <a:endParaRPr lang="ru-RU"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2754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7D35A23B-6576-472F-9AC1-29F368A68979}"/>
              </a:ext>
            </a:extLst>
          </p:cNvPr>
          <p:cNvSpPr/>
          <p:nvPr/>
        </p:nvSpPr>
        <p:spPr>
          <a:xfrm>
            <a:off x="213360" y="167640"/>
            <a:ext cx="11765280" cy="231648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Регуляторами, в полномочиях которых прописан в том числе и контроль за проведением валютных операций, являются Центробанк и Правительство РФ (ст. 5 закона № 173-ФЗ).</a:t>
            </a:r>
            <a:endParaRPr lang="ru-RU" sz="2800" dirty="0">
              <a:latin typeface="Times New Roman" panose="02020603050405020304" pitchFamily="18" charset="0"/>
              <a:ea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C8735310-35E9-491A-9E59-F663D93332E1}"/>
              </a:ext>
            </a:extLst>
          </p:cNvPr>
          <p:cNvSpPr/>
          <p:nvPr/>
        </p:nvSpPr>
        <p:spPr>
          <a:xfrm>
            <a:off x="213360" y="2636520"/>
            <a:ext cx="11765280" cy="321564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Валютные операции в России контролируются агентами и государственными органами валютного контроля.</a:t>
            </a:r>
          </a:p>
          <a:p>
            <a:pPr indent="450215" algn="just" fontAlgn="base">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rPr>
              <a:t>В целом, контроль за проведением валютных операций осуществляется правительством.</a:t>
            </a:r>
            <a:endParaRPr lang="ru-RU" sz="2800" dirty="0">
              <a:latin typeface="Times New Roman" panose="02020603050405020304" pitchFamily="18" charset="0"/>
              <a:ea typeface="Times New Roman" panose="02020603050405020304" pitchFamily="18" charset="0"/>
            </a:endParaRPr>
          </a:p>
          <a:p>
            <a:pPr indent="450215" algn="just" fontAlgn="base">
              <a:lnSpc>
                <a:spcPct val="150000"/>
              </a:lnSpc>
              <a:spcAft>
                <a:spcPts val="0"/>
              </a:spcAft>
            </a:pPr>
            <a:endParaRPr lang="ru-RU"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42489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4649" y="63090"/>
            <a:ext cx="10825656" cy="369332"/>
          </a:xfrm>
          <a:prstGeom prst="rect">
            <a:avLst/>
          </a:prstGeom>
        </p:spPr>
        <p:txBody>
          <a:bodyPr wrap="square">
            <a:spAutoFit/>
          </a:bodyPr>
          <a:lstStyle/>
          <a:p>
            <a:pPr indent="449580" algn="ctr">
              <a:spcAft>
                <a:spcPts val="0"/>
              </a:spcAft>
            </a:pPr>
            <a:r>
              <a:rPr lang="ru-RU" dirty="0">
                <a:latin typeface="Times New Roman" panose="02020603050405020304" pitchFamily="18" charset="0"/>
                <a:ea typeface="Arial" panose="020B0604020202020204" pitchFamily="34" charset="0"/>
                <a:cs typeface="Arial" panose="020B0604020202020204" pitchFamily="34" charset="0"/>
              </a:rPr>
              <a:t>Таблица 1 - Основные отличия национального валютного рынка от мирового валютного рынка</a:t>
            </a:r>
            <a:endParaRPr lang="ru-RU" sz="800" dirty="0">
              <a:effectLst/>
              <a:latin typeface="Arial" panose="020B0604020202020204" pitchFamily="34" charset="0"/>
              <a:ea typeface="Arial" panose="020B060402020202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458106528"/>
              </p:ext>
            </p:extLst>
          </p:nvPr>
        </p:nvGraphicFramePr>
        <p:xfrm>
          <a:off x="134007" y="663662"/>
          <a:ext cx="11634952" cy="6135210"/>
        </p:xfrm>
        <a:graphic>
          <a:graphicData uri="http://schemas.openxmlformats.org/drawingml/2006/table">
            <a:tbl>
              <a:tblPr firstRow="1" firstCol="1" bandRow="1">
                <a:tableStyleId>{69CF1AB2-1976-4502-BF36-3FF5EA218861}</a:tableStyleId>
              </a:tblPr>
              <a:tblGrid>
                <a:gridCol w="2761625">
                  <a:extLst>
                    <a:ext uri="{9D8B030D-6E8A-4147-A177-3AD203B41FA5}">
                      <a16:colId xmlns:a16="http://schemas.microsoft.com/office/drawing/2014/main" val="20000"/>
                    </a:ext>
                  </a:extLst>
                </a:gridCol>
                <a:gridCol w="3516292">
                  <a:extLst>
                    <a:ext uri="{9D8B030D-6E8A-4147-A177-3AD203B41FA5}">
                      <a16:colId xmlns:a16="http://schemas.microsoft.com/office/drawing/2014/main" val="20001"/>
                    </a:ext>
                  </a:extLst>
                </a:gridCol>
                <a:gridCol w="5357035">
                  <a:extLst>
                    <a:ext uri="{9D8B030D-6E8A-4147-A177-3AD203B41FA5}">
                      <a16:colId xmlns:a16="http://schemas.microsoft.com/office/drawing/2014/main" val="20002"/>
                    </a:ext>
                  </a:extLst>
                </a:gridCol>
              </a:tblGrid>
              <a:tr h="453567">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Критерии</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algn="ctr">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Национальный валютный рынок</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algn="ctr">
                        <a:lnSpc>
                          <a:spcPct val="100000"/>
                        </a:lnSpc>
                        <a:spcAft>
                          <a:spcPts val="0"/>
                        </a:spcAft>
                      </a:pPr>
                      <a:r>
                        <a:rPr lang="ru-RU" sz="1500">
                          <a:effectLst/>
                          <a:latin typeface="Times New Roman" panose="02020603050405020304" pitchFamily="18" charset="0"/>
                          <a:cs typeface="Times New Roman" panose="02020603050405020304" pitchFamily="18" charset="0"/>
                        </a:rPr>
                        <a:t>Мировой валютный рынок</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0"/>
                  </a:ext>
                </a:extLst>
              </a:tr>
              <a:tr h="792758">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Валюта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dirty="0">
                          <a:effectLst/>
                          <a:latin typeface="Times New Roman" panose="02020603050405020304" pitchFamily="18" charset="0"/>
                          <a:cs typeface="Times New Roman" panose="02020603050405020304" pitchFamily="18" charset="0"/>
                        </a:rPr>
                        <a:t>Национальная валюта</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 общем виде все обращающи­еся валюты. Кроме этого, от­дельно выделяются из обще­го перечня валют резервные ва­люты, а также международные счетные валютные единицы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1"/>
                  </a:ext>
                </a:extLst>
              </a:tr>
              <a:tr h="517902">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конвер­тации валют</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dirty="0">
                          <a:effectLst/>
                          <a:latin typeface="Times New Roman" panose="02020603050405020304" pitchFamily="18" charset="0"/>
                          <a:cs typeface="Times New Roman" panose="02020603050405020304" pitchFamily="18" charset="0"/>
                        </a:rPr>
                        <a:t>Национальные условия конвертируемости наци­ональной валюты</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Условия взаимной конвертиру­емости валют</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2"/>
                  </a:ext>
                </a:extLst>
              </a:tr>
              <a:tr h="29954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форми­рования курса</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Режим курса националь­ной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Регламентация режимов ва­лютных курсов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3"/>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Формирование паритета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Паритет национальной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Унифицированный режим ва­лютных паритетов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4"/>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Регулирующие органы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Национальные уполно­моченные органы, осу­ществляющие регулиро­вание валютных отноше­ний в стране</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Международные организации, осуществляющие межгосудар­ственное валютное регулиро­вание</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5"/>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Уровень включен­ности в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Включенность в нацио­нальную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Включенность в мировую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6"/>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Формы регулиро­вания и контроля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Наличие или отсутствие валютных ограничений, валютный контроль</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Межгосударственное регулиро­вание валютных ограничений</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7"/>
                  </a:ext>
                </a:extLst>
              </a:tr>
              <a:tr h="495474">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Регулирование валютной ликвид­ности</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Национальное регулиро­вание валютной ликвид­ности страны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Возможное межгосударствен­ное регулирование междуна­родной валютной ликвидности</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8"/>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Государственная регла­ментация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Унификация правил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9"/>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Основы осущест­вления междуна­родных расчетов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Национальные особен­ности осуществления международных расче­тов страны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dirty="0">
                          <a:effectLst/>
                          <a:latin typeface="Times New Roman" panose="02020603050405020304" pitchFamily="18" charset="0"/>
                          <a:cs typeface="Times New Roman" panose="02020603050405020304" pitchFamily="18" charset="0"/>
                        </a:rPr>
                        <a:t>Унификация основных форм международных расчетов</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467001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88276" y="938048"/>
            <a:ext cx="10657490" cy="53129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Валютный рынок </a:t>
            </a:r>
            <a:r>
              <a:rPr lang="ru-RU" sz="3200" dirty="0">
                <a:latin typeface="Times New Roman" panose="02020603050405020304" pitchFamily="18" charset="0"/>
                <a:cs typeface="Times New Roman" panose="02020603050405020304" pitchFamily="18" charset="0"/>
              </a:rPr>
              <a:t>также является механизмом, который обеспечивает формирование валютных курсов под воздействием спроса и предложения, что, с одной стороны, является проявлением рыночной экономики и дает возможность получения прибыли участникам рынка в виде курсовых разниц, а с другой позволяет государству использовать его как инструмент при проведении денежно-кредитной политики.</a:t>
            </a:r>
          </a:p>
        </p:txBody>
      </p:sp>
    </p:spTree>
    <p:extLst>
      <p:ext uri="{BB962C8B-B14F-4D97-AF65-F5344CB8AC3E}">
        <p14:creationId xmlns:p14="http://schemas.microsoft.com/office/powerpoint/2010/main" val="2976479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160282" y="277080"/>
            <a:ext cx="11871435" cy="1671144"/>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 зависимости от наличия или отсутствия валютных ограничений различают </a:t>
            </a:r>
            <a:r>
              <a:rPr lang="ru-RU" sz="2800" i="1" dirty="0">
                <a:latin typeface="Times New Roman" panose="02020603050405020304" pitchFamily="18" charset="0"/>
                <a:cs typeface="Times New Roman" panose="02020603050405020304" pitchFamily="18" charset="0"/>
              </a:rPr>
              <a:t>свободный (открытый) и несвободный (закрытый) валютные рынки</a:t>
            </a:r>
            <a:r>
              <a:rPr lang="ru-RU" sz="2800" dirty="0">
                <a:latin typeface="Times New Roman" panose="02020603050405020304" pitchFamily="18" charset="0"/>
                <a:cs typeface="Times New Roman" panose="02020603050405020304" pitchFamily="18" charset="0"/>
              </a:rPr>
              <a:t>.</a:t>
            </a:r>
          </a:p>
        </p:txBody>
      </p:sp>
      <p:sp>
        <p:nvSpPr>
          <p:cNvPr id="3" name="Скругленный прямоугольник 2"/>
          <p:cNvSpPr/>
          <p:nvPr/>
        </p:nvSpPr>
        <p:spPr>
          <a:xfrm>
            <a:off x="86710" y="2099178"/>
            <a:ext cx="11871435" cy="19880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indent="457200" algn="just"/>
            <a:r>
              <a:rPr lang="ru-RU" sz="2400" i="1" dirty="0">
                <a:latin typeface="Times New Roman" panose="02020603050405020304" pitchFamily="18" charset="0"/>
                <a:cs typeface="Times New Roman" panose="02020603050405020304" pitchFamily="18" charset="0"/>
              </a:rPr>
              <a:t>Под валютными ограничениями </a:t>
            </a:r>
            <a:r>
              <a:rPr lang="ru-RU" sz="2400" dirty="0">
                <a:latin typeface="Times New Roman" panose="02020603050405020304" pitchFamily="18" charset="0"/>
                <a:cs typeface="Times New Roman" panose="02020603050405020304" pitchFamily="18" charset="0"/>
              </a:rPr>
              <a:t>обычно понимают различные административные, законодательные, экономические и организационные меры, направленные на установление определенного порядка проведения валютных операций.</a:t>
            </a:r>
          </a:p>
        </p:txBody>
      </p:sp>
      <p:sp>
        <p:nvSpPr>
          <p:cNvPr id="4" name="Скругленный прямоугольник 3"/>
          <p:cNvSpPr/>
          <p:nvPr/>
        </p:nvSpPr>
        <p:spPr>
          <a:xfrm>
            <a:off x="86709" y="4389120"/>
            <a:ext cx="11871435" cy="198803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indent="457200" algn="just"/>
            <a:r>
              <a:rPr lang="ru-RU" sz="2400" dirty="0">
                <a:latin typeface="Times New Roman" panose="02020603050405020304" pitchFamily="18" charset="0"/>
                <a:cs typeface="Times New Roman" panose="02020603050405020304" pitchFamily="18" charset="0"/>
              </a:rPr>
              <a:t>Другим отличительным моментом для ля различных национальных рынков является способ формирования обменного курса национальной валюты по отношению к другим валютам. </a:t>
            </a:r>
          </a:p>
          <a:p>
            <a:pPr indent="457200" algn="just"/>
            <a:r>
              <a:rPr lang="ru-RU" sz="2400" dirty="0">
                <a:latin typeface="Times New Roman" panose="02020603050405020304" pitchFamily="18" charset="0"/>
                <a:cs typeface="Times New Roman" panose="02020603050405020304" pitchFamily="18" charset="0"/>
              </a:rPr>
              <a:t>Выделяют два принципиаль­но различающихся режима валютного курса: </a:t>
            </a:r>
            <a:r>
              <a:rPr lang="ru-RU" sz="2400" i="1" dirty="0">
                <a:latin typeface="Times New Roman" panose="02020603050405020304" pitchFamily="18" charset="0"/>
                <a:cs typeface="Times New Roman" panose="02020603050405020304" pitchFamily="18" charset="0"/>
              </a:rPr>
              <a:t>фиксированный и плава­ющий</a:t>
            </a:r>
            <a:r>
              <a:rPr lang="ru-R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02905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57504" y="536929"/>
            <a:ext cx="11934496" cy="5145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Основные функции валютного рынка:</a:t>
            </a:r>
          </a:p>
          <a:p>
            <a:pPr algn="ctr"/>
            <a:endParaRPr lang="ru-RU" sz="3200" i="1" dirty="0">
              <a:latin typeface="Times New Roman" panose="02020603050405020304" pitchFamily="18" charset="0"/>
              <a:cs typeface="Times New Roman" panose="02020603050405020304" pitchFamily="18" charset="0"/>
            </a:endParaRPr>
          </a:p>
          <a:p>
            <a:r>
              <a:rPr lang="ru-RU" sz="3200" dirty="0">
                <a:latin typeface="Times New Roman" panose="02020603050405020304" pitchFamily="18" charset="0"/>
                <a:cs typeface="Times New Roman" panose="02020603050405020304" pitchFamily="18" charset="0"/>
              </a:rPr>
              <a:t>- формирование валютных курсов и их регулирование на основе ры­ночного соотношения между спросом и предложением;</a:t>
            </a:r>
          </a:p>
          <a:p>
            <a:r>
              <a:rPr lang="ru-RU" sz="3200" dirty="0">
                <a:latin typeface="Times New Roman" panose="02020603050405020304" pitchFamily="18" charset="0"/>
                <a:cs typeface="Times New Roman" panose="02020603050405020304" pitchFamily="18" charset="0"/>
              </a:rPr>
              <a:t>- обслуживание внешнеэкономической деятельности;</a:t>
            </a:r>
          </a:p>
          <a:p>
            <a:r>
              <a:rPr lang="ru-RU" sz="3200" dirty="0">
                <a:latin typeface="Times New Roman" panose="02020603050405020304" pitchFamily="18" charset="0"/>
                <a:cs typeface="Times New Roman" panose="02020603050405020304" pitchFamily="18" charset="0"/>
              </a:rPr>
              <a:t>- диверсификация валютных активов;</a:t>
            </a:r>
          </a:p>
          <a:p>
            <a:r>
              <a:rPr lang="ru-RU" sz="3200" dirty="0">
                <a:latin typeface="Times New Roman" panose="02020603050405020304" pitchFamily="18" charset="0"/>
                <a:cs typeface="Times New Roman" panose="02020603050405020304" pitchFamily="18" charset="0"/>
              </a:rPr>
              <a:t>- страхование (хеджирование) валютных рисков;</a:t>
            </a:r>
          </a:p>
          <a:p>
            <a:r>
              <a:rPr lang="ru-RU" sz="3200" dirty="0">
                <a:latin typeface="Times New Roman" panose="02020603050405020304" pitchFamily="18" charset="0"/>
                <a:cs typeface="Times New Roman" panose="02020603050405020304" pitchFamily="18" charset="0"/>
              </a:rPr>
              <a:t>- получение прибыли операторами в виде курсовых разниц при со­вершении конверсионных операций.</a:t>
            </a:r>
            <a:endParaRPr lang="ru-RU"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1264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418848132"/>
              </p:ext>
            </p:extLst>
          </p:nvPr>
        </p:nvGraphicFramePr>
        <p:xfrm>
          <a:off x="331076" y="338959"/>
          <a:ext cx="11303876" cy="6321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7101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972019493"/>
              </p:ext>
            </p:extLst>
          </p:nvPr>
        </p:nvGraphicFramePr>
        <p:xfrm>
          <a:off x="329323" y="845790"/>
          <a:ext cx="1175494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1957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289</TotalTime>
  <Words>2343</Words>
  <Application>Microsoft Office PowerPoint</Application>
  <PresentationFormat>Широкоэкранный</PresentationFormat>
  <Paragraphs>146</Paragraphs>
  <Slides>33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33</vt:i4>
      </vt:variant>
    </vt:vector>
  </HeadingPairs>
  <TitlesOfParts>
    <vt:vector size="40" baseType="lpstr">
      <vt:lpstr>Arial</vt:lpstr>
      <vt:lpstr>Arial Narrow</vt:lpstr>
      <vt:lpstr>Calibri</vt:lpstr>
      <vt:lpstr>Century Gothic</vt:lpstr>
      <vt:lpstr>Times New Roman</vt:lpstr>
      <vt:lpstr>Wingdings 3</vt:lpstr>
      <vt:lpstr>Ион</vt:lpstr>
      <vt:lpstr>Тема № 2 «Обеспечение безопасности валютных операций»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Оля У</dc:creator>
  <cp:lastModifiedBy>Николай Углицких</cp:lastModifiedBy>
  <cp:revision>21</cp:revision>
  <dcterms:created xsi:type="dcterms:W3CDTF">2015-02-07T16:49:02Z</dcterms:created>
  <dcterms:modified xsi:type="dcterms:W3CDTF">2019-09-25T15:49:26Z</dcterms:modified>
</cp:coreProperties>
</file>